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16" r:id="rId3"/>
    <p:sldId id="281" r:id="rId4"/>
    <p:sldId id="282" r:id="rId5"/>
    <p:sldId id="283" r:id="rId6"/>
    <p:sldId id="315" r:id="rId7"/>
    <p:sldId id="266" r:id="rId8"/>
    <p:sldId id="267" r:id="rId9"/>
    <p:sldId id="276" r:id="rId10"/>
    <p:sldId id="275" r:id="rId11"/>
    <p:sldId id="277" r:id="rId12"/>
    <p:sldId id="278" r:id="rId13"/>
    <p:sldId id="279" r:id="rId14"/>
    <p:sldId id="280"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311" r:id="rId28"/>
    <p:sldId id="31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544"/>
    <p:restoredTop sz="94687"/>
  </p:normalViewPr>
  <p:slideViewPr>
    <p:cSldViewPr snapToGrid="0">
      <p:cViewPr>
        <p:scale>
          <a:sx n="76" d="100"/>
          <a:sy n="76" d="100"/>
        </p:scale>
        <p:origin x="-296" y="1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BC0D2-5FBA-4739-839F-0FA57BB49FAB}" type="datetimeFigureOut">
              <a:rPr lang="en-SG" smtClean="0"/>
              <a:t>23/6/24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7AE18-0559-4229-B4B7-1CEF749677E6}" type="slidenum">
              <a:rPr lang="en-SG" smtClean="0"/>
              <a:t>‹#›</a:t>
            </a:fld>
            <a:endParaRPr lang="en-SG"/>
          </a:p>
        </p:txBody>
      </p:sp>
    </p:spTree>
    <p:extLst>
      <p:ext uri="{BB962C8B-B14F-4D97-AF65-F5344CB8AC3E}">
        <p14:creationId xmlns:p14="http://schemas.microsoft.com/office/powerpoint/2010/main" val="314390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917AE18-0559-4229-B4B7-1CEF749677E6}" type="slidenum">
              <a:rPr lang="en-SG" smtClean="0"/>
              <a:t>11</a:t>
            </a:fld>
            <a:endParaRPr lang="en-SG"/>
          </a:p>
        </p:txBody>
      </p:sp>
    </p:spTree>
    <p:extLst>
      <p:ext uri="{BB962C8B-B14F-4D97-AF65-F5344CB8AC3E}">
        <p14:creationId xmlns:p14="http://schemas.microsoft.com/office/powerpoint/2010/main" val="146185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F33C-96FA-9A7F-AB32-B9517BCE19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D164061C-8B4D-FFFC-ECAE-9B061EEDA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91A6BF0A-05F2-94DD-2A71-24A50BD45C2B}"/>
              </a:ext>
            </a:extLst>
          </p:cNvPr>
          <p:cNvSpPr>
            <a:spLocks noGrp="1"/>
          </p:cNvSpPr>
          <p:nvPr>
            <p:ph type="dt" sz="half" idx="10"/>
          </p:nvPr>
        </p:nvSpPr>
        <p:spPr/>
        <p:txBody>
          <a:bodyPr/>
          <a:lstStyle/>
          <a:p>
            <a:fld id="{BB1B2231-7CF0-457B-9F76-0EE9E8656B66}" type="datetimeFigureOut">
              <a:rPr lang="en-SG" smtClean="0"/>
              <a:t>23/6/24</a:t>
            </a:fld>
            <a:endParaRPr lang="en-SG"/>
          </a:p>
        </p:txBody>
      </p:sp>
      <p:sp>
        <p:nvSpPr>
          <p:cNvPr id="5" name="Footer Placeholder 4">
            <a:extLst>
              <a:ext uri="{FF2B5EF4-FFF2-40B4-BE49-F238E27FC236}">
                <a16:creationId xmlns:a16="http://schemas.microsoft.com/office/drawing/2014/main" id="{05615278-0576-444C-B771-7D33C854C85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9BB4B62-D0E1-415B-AEBD-460C2A9DD815}"/>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25308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20F1-D664-AE2B-2E63-491535CF8A93}"/>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B6CDC85-F630-B6C8-ACA2-E6238B9D25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5E2F8AB-B802-98E1-5075-935DE340F7C8}"/>
              </a:ext>
            </a:extLst>
          </p:cNvPr>
          <p:cNvSpPr>
            <a:spLocks noGrp="1"/>
          </p:cNvSpPr>
          <p:nvPr>
            <p:ph type="dt" sz="half" idx="10"/>
          </p:nvPr>
        </p:nvSpPr>
        <p:spPr/>
        <p:txBody>
          <a:bodyPr/>
          <a:lstStyle/>
          <a:p>
            <a:fld id="{BB1B2231-7CF0-457B-9F76-0EE9E8656B66}" type="datetimeFigureOut">
              <a:rPr lang="en-SG" smtClean="0"/>
              <a:t>23/6/24</a:t>
            </a:fld>
            <a:endParaRPr lang="en-SG"/>
          </a:p>
        </p:txBody>
      </p:sp>
      <p:sp>
        <p:nvSpPr>
          <p:cNvPr id="5" name="Footer Placeholder 4">
            <a:extLst>
              <a:ext uri="{FF2B5EF4-FFF2-40B4-BE49-F238E27FC236}">
                <a16:creationId xmlns:a16="http://schemas.microsoft.com/office/drawing/2014/main" id="{66F5D211-6195-174A-BD1D-1E38E0DEB65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09EA6586-B000-A5E9-66D6-1098B0A70AB7}"/>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17974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4C7CF7-D30D-3B4C-F878-DDDD802B82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3FA4DE3-21C5-12AB-E684-398878B11F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F6AEFE6-EA7A-AE32-F579-C7291100CA90}"/>
              </a:ext>
            </a:extLst>
          </p:cNvPr>
          <p:cNvSpPr>
            <a:spLocks noGrp="1"/>
          </p:cNvSpPr>
          <p:nvPr>
            <p:ph type="dt" sz="half" idx="10"/>
          </p:nvPr>
        </p:nvSpPr>
        <p:spPr/>
        <p:txBody>
          <a:bodyPr/>
          <a:lstStyle/>
          <a:p>
            <a:fld id="{BB1B2231-7CF0-457B-9F76-0EE9E8656B66}" type="datetimeFigureOut">
              <a:rPr lang="en-SG" smtClean="0"/>
              <a:t>23/6/24</a:t>
            </a:fld>
            <a:endParaRPr lang="en-SG"/>
          </a:p>
        </p:txBody>
      </p:sp>
      <p:sp>
        <p:nvSpPr>
          <p:cNvPr id="5" name="Footer Placeholder 4">
            <a:extLst>
              <a:ext uri="{FF2B5EF4-FFF2-40B4-BE49-F238E27FC236}">
                <a16:creationId xmlns:a16="http://schemas.microsoft.com/office/drawing/2014/main" id="{EF722911-6C70-0C6F-1861-AFBFD838807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826615E-A7DD-484D-855C-6DB0C3CE6A38}"/>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303391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17179404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66653499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0654217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78228225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76070727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1385198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82995006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8231075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B66A-6BB9-5B1A-0E76-A5F3E1543992}"/>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30D3E420-AB18-C7B5-9E7D-937ACC867E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E2507298-8339-C313-0FDE-ED616EAF9FAB}"/>
              </a:ext>
            </a:extLst>
          </p:cNvPr>
          <p:cNvSpPr>
            <a:spLocks noGrp="1"/>
          </p:cNvSpPr>
          <p:nvPr>
            <p:ph type="dt" sz="half" idx="10"/>
          </p:nvPr>
        </p:nvSpPr>
        <p:spPr/>
        <p:txBody>
          <a:bodyPr/>
          <a:lstStyle/>
          <a:p>
            <a:fld id="{BB1B2231-7CF0-457B-9F76-0EE9E8656B66}" type="datetimeFigureOut">
              <a:rPr lang="en-SG" smtClean="0"/>
              <a:t>23/6/24</a:t>
            </a:fld>
            <a:endParaRPr lang="en-SG"/>
          </a:p>
        </p:txBody>
      </p:sp>
      <p:sp>
        <p:nvSpPr>
          <p:cNvPr id="5" name="Footer Placeholder 4">
            <a:extLst>
              <a:ext uri="{FF2B5EF4-FFF2-40B4-BE49-F238E27FC236}">
                <a16:creationId xmlns:a16="http://schemas.microsoft.com/office/drawing/2014/main" id="{78D5F0BB-6E3A-CC45-02BA-2F10D1ACB09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876CCA5-51C9-35C2-F540-67B25ECF88A9}"/>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101526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256672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902110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413484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07A0-8898-2807-56E5-38B4E315A3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3D0F420-7C0E-B890-DDAA-AD71829994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14086B-0D8E-3ACE-635D-A459F5F070B9}"/>
              </a:ext>
            </a:extLst>
          </p:cNvPr>
          <p:cNvSpPr>
            <a:spLocks noGrp="1"/>
          </p:cNvSpPr>
          <p:nvPr>
            <p:ph type="dt" sz="half" idx="10"/>
          </p:nvPr>
        </p:nvSpPr>
        <p:spPr/>
        <p:txBody>
          <a:bodyPr/>
          <a:lstStyle/>
          <a:p>
            <a:fld id="{BB1B2231-7CF0-457B-9F76-0EE9E8656B66}" type="datetimeFigureOut">
              <a:rPr lang="en-SG" smtClean="0"/>
              <a:t>23/6/24</a:t>
            </a:fld>
            <a:endParaRPr lang="en-SG"/>
          </a:p>
        </p:txBody>
      </p:sp>
      <p:sp>
        <p:nvSpPr>
          <p:cNvPr id="5" name="Footer Placeholder 4">
            <a:extLst>
              <a:ext uri="{FF2B5EF4-FFF2-40B4-BE49-F238E27FC236}">
                <a16:creationId xmlns:a16="http://schemas.microsoft.com/office/drawing/2014/main" id="{0BBB94B6-C86B-05C4-8A26-13E4F51604B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676E7A6A-BDC9-1B09-FD51-EF7DD6E46BB3}"/>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57326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5751-8C2B-4E9B-64B8-14B994587821}"/>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959D478-9E79-0EBB-501C-88A895FB65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5C8B3B4-E1B4-86DF-5A8B-00488411B5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4AF17C2E-C8DB-D46C-E2F7-2BD8007E9431}"/>
              </a:ext>
            </a:extLst>
          </p:cNvPr>
          <p:cNvSpPr>
            <a:spLocks noGrp="1"/>
          </p:cNvSpPr>
          <p:nvPr>
            <p:ph type="dt" sz="half" idx="10"/>
          </p:nvPr>
        </p:nvSpPr>
        <p:spPr/>
        <p:txBody>
          <a:bodyPr/>
          <a:lstStyle/>
          <a:p>
            <a:fld id="{BB1B2231-7CF0-457B-9F76-0EE9E8656B66}" type="datetimeFigureOut">
              <a:rPr lang="en-SG" smtClean="0"/>
              <a:t>23/6/24</a:t>
            </a:fld>
            <a:endParaRPr lang="en-SG"/>
          </a:p>
        </p:txBody>
      </p:sp>
      <p:sp>
        <p:nvSpPr>
          <p:cNvPr id="6" name="Footer Placeholder 5">
            <a:extLst>
              <a:ext uri="{FF2B5EF4-FFF2-40B4-BE49-F238E27FC236}">
                <a16:creationId xmlns:a16="http://schemas.microsoft.com/office/drawing/2014/main" id="{D7C93651-B006-7DDA-F93A-457074BE228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0010B9D-0552-7AF5-A1A1-59E54B7EDE74}"/>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236575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A8B6-A2EF-2AF8-23AE-31A6FAFF957F}"/>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10DFB10-2ED8-0955-F881-D86F30E46E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9B6A26-F46A-4909-9A00-248E3551DF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D47BF75C-B900-D849-3C6B-8D85AD6F5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6ADC97-C140-A2FC-C93D-8042832DAC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F43F7AC1-134D-F237-A4B7-0E73A26CE8A6}"/>
              </a:ext>
            </a:extLst>
          </p:cNvPr>
          <p:cNvSpPr>
            <a:spLocks noGrp="1"/>
          </p:cNvSpPr>
          <p:nvPr>
            <p:ph type="dt" sz="half" idx="10"/>
          </p:nvPr>
        </p:nvSpPr>
        <p:spPr/>
        <p:txBody>
          <a:bodyPr/>
          <a:lstStyle/>
          <a:p>
            <a:fld id="{BB1B2231-7CF0-457B-9F76-0EE9E8656B66}" type="datetimeFigureOut">
              <a:rPr lang="en-SG" smtClean="0"/>
              <a:t>23/6/24</a:t>
            </a:fld>
            <a:endParaRPr lang="en-SG"/>
          </a:p>
        </p:txBody>
      </p:sp>
      <p:sp>
        <p:nvSpPr>
          <p:cNvPr id="8" name="Footer Placeholder 7">
            <a:extLst>
              <a:ext uri="{FF2B5EF4-FFF2-40B4-BE49-F238E27FC236}">
                <a16:creationId xmlns:a16="http://schemas.microsoft.com/office/drawing/2014/main" id="{E2FA7F7C-4256-4CDC-91B7-7C8A0B69CC4C}"/>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2887C13-5087-7A17-38A8-E8E4CE366544}"/>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30409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8E5E-26C9-0F5B-33BF-5F7055AED026}"/>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1C309126-8EB2-5C8C-8350-7E3A02565EC1}"/>
              </a:ext>
            </a:extLst>
          </p:cNvPr>
          <p:cNvSpPr>
            <a:spLocks noGrp="1"/>
          </p:cNvSpPr>
          <p:nvPr>
            <p:ph type="dt" sz="half" idx="10"/>
          </p:nvPr>
        </p:nvSpPr>
        <p:spPr/>
        <p:txBody>
          <a:bodyPr/>
          <a:lstStyle/>
          <a:p>
            <a:fld id="{BB1B2231-7CF0-457B-9F76-0EE9E8656B66}" type="datetimeFigureOut">
              <a:rPr lang="en-SG" smtClean="0"/>
              <a:t>23/6/24</a:t>
            </a:fld>
            <a:endParaRPr lang="en-SG"/>
          </a:p>
        </p:txBody>
      </p:sp>
      <p:sp>
        <p:nvSpPr>
          <p:cNvPr id="4" name="Footer Placeholder 3">
            <a:extLst>
              <a:ext uri="{FF2B5EF4-FFF2-40B4-BE49-F238E27FC236}">
                <a16:creationId xmlns:a16="http://schemas.microsoft.com/office/drawing/2014/main" id="{0B7EAA70-5EE4-3199-1C56-F0CDA02CB5BC}"/>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FFA7E66B-7C2B-B97C-CBCB-B9B005592414}"/>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31247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86738E-AED9-AE10-6808-0474D95497BA}"/>
              </a:ext>
            </a:extLst>
          </p:cNvPr>
          <p:cNvSpPr>
            <a:spLocks noGrp="1"/>
          </p:cNvSpPr>
          <p:nvPr>
            <p:ph type="dt" sz="half" idx="10"/>
          </p:nvPr>
        </p:nvSpPr>
        <p:spPr/>
        <p:txBody>
          <a:bodyPr/>
          <a:lstStyle/>
          <a:p>
            <a:fld id="{BB1B2231-7CF0-457B-9F76-0EE9E8656B66}" type="datetimeFigureOut">
              <a:rPr lang="en-SG" smtClean="0"/>
              <a:t>23/6/24</a:t>
            </a:fld>
            <a:endParaRPr lang="en-SG"/>
          </a:p>
        </p:txBody>
      </p:sp>
      <p:sp>
        <p:nvSpPr>
          <p:cNvPr id="3" name="Footer Placeholder 2">
            <a:extLst>
              <a:ext uri="{FF2B5EF4-FFF2-40B4-BE49-F238E27FC236}">
                <a16:creationId xmlns:a16="http://schemas.microsoft.com/office/drawing/2014/main" id="{B334ED7D-21FF-1A80-E0EE-FB052F8BC18D}"/>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EBF80120-92F0-72B4-5201-8DCF94AF932E}"/>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79806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79C5-FCF6-94C7-AFBE-24425DB90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588B25D-DA57-D277-874D-62C2C8C59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28AC879B-E99E-A5FD-5A8A-8A794E810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1F85A4-8E95-167E-5E03-291DD1972839}"/>
              </a:ext>
            </a:extLst>
          </p:cNvPr>
          <p:cNvSpPr>
            <a:spLocks noGrp="1"/>
          </p:cNvSpPr>
          <p:nvPr>
            <p:ph type="dt" sz="half" idx="10"/>
          </p:nvPr>
        </p:nvSpPr>
        <p:spPr/>
        <p:txBody>
          <a:bodyPr/>
          <a:lstStyle/>
          <a:p>
            <a:fld id="{BB1B2231-7CF0-457B-9F76-0EE9E8656B66}" type="datetimeFigureOut">
              <a:rPr lang="en-SG" smtClean="0"/>
              <a:t>23/6/24</a:t>
            </a:fld>
            <a:endParaRPr lang="en-SG"/>
          </a:p>
        </p:txBody>
      </p:sp>
      <p:sp>
        <p:nvSpPr>
          <p:cNvPr id="6" name="Footer Placeholder 5">
            <a:extLst>
              <a:ext uri="{FF2B5EF4-FFF2-40B4-BE49-F238E27FC236}">
                <a16:creationId xmlns:a16="http://schemas.microsoft.com/office/drawing/2014/main" id="{59377DF7-79CA-EBC5-A2E6-741CDE328C0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E8728E5-B812-B6E8-6768-8A7605E2A4E2}"/>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137363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B597-D533-FF59-6AF1-695F07EB8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C3352646-012D-1805-5013-5516DA47F9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724AB7E5-128A-E334-2B66-D3E492868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9F0576-E6CC-F294-5D07-AE1C6DCA912A}"/>
              </a:ext>
            </a:extLst>
          </p:cNvPr>
          <p:cNvSpPr>
            <a:spLocks noGrp="1"/>
          </p:cNvSpPr>
          <p:nvPr>
            <p:ph type="dt" sz="half" idx="10"/>
          </p:nvPr>
        </p:nvSpPr>
        <p:spPr/>
        <p:txBody>
          <a:bodyPr/>
          <a:lstStyle/>
          <a:p>
            <a:fld id="{BB1B2231-7CF0-457B-9F76-0EE9E8656B66}" type="datetimeFigureOut">
              <a:rPr lang="en-SG" smtClean="0"/>
              <a:t>23/6/24</a:t>
            </a:fld>
            <a:endParaRPr lang="en-SG"/>
          </a:p>
        </p:txBody>
      </p:sp>
      <p:sp>
        <p:nvSpPr>
          <p:cNvPr id="6" name="Footer Placeholder 5">
            <a:extLst>
              <a:ext uri="{FF2B5EF4-FFF2-40B4-BE49-F238E27FC236}">
                <a16:creationId xmlns:a16="http://schemas.microsoft.com/office/drawing/2014/main" id="{EAB5F79F-9FDB-3583-3FC8-1AF9BE3BC9D1}"/>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FC346FA-C6C6-8B1A-2AD0-6237A591F5E1}"/>
              </a:ext>
            </a:extLst>
          </p:cNvPr>
          <p:cNvSpPr>
            <a:spLocks noGrp="1"/>
          </p:cNvSpPr>
          <p:nvPr>
            <p:ph type="sldNum" sz="quarter" idx="12"/>
          </p:nvPr>
        </p:nvSpPr>
        <p:spPr/>
        <p:txBody>
          <a:bodyPr/>
          <a:lstStyle/>
          <a:p>
            <a:fld id="{DBAA1D9F-5696-4D45-8A27-BC3BA25047FC}" type="slidenum">
              <a:rPr lang="en-SG" smtClean="0"/>
              <a:t>‹#›</a:t>
            </a:fld>
            <a:endParaRPr lang="en-SG"/>
          </a:p>
        </p:txBody>
      </p:sp>
    </p:spTree>
    <p:extLst>
      <p:ext uri="{BB962C8B-B14F-4D97-AF65-F5344CB8AC3E}">
        <p14:creationId xmlns:p14="http://schemas.microsoft.com/office/powerpoint/2010/main" val="96929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8AE11-E9B2-50B0-A7D5-7B8ACEA21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F8933202-4DDC-6C9A-1C3C-BA4121A97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BE5A20D-337A-E930-6C24-AAC01FE4AD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B2231-7CF0-457B-9F76-0EE9E8656B66}" type="datetimeFigureOut">
              <a:rPr lang="en-SG" smtClean="0"/>
              <a:t>23/6/24</a:t>
            </a:fld>
            <a:endParaRPr lang="en-SG"/>
          </a:p>
        </p:txBody>
      </p:sp>
      <p:sp>
        <p:nvSpPr>
          <p:cNvPr id="5" name="Footer Placeholder 4">
            <a:extLst>
              <a:ext uri="{FF2B5EF4-FFF2-40B4-BE49-F238E27FC236}">
                <a16:creationId xmlns:a16="http://schemas.microsoft.com/office/drawing/2014/main" id="{3F007704-91A1-0DB3-74BB-B8B4FEC3E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23976FC2-A18A-5D63-A9FB-AB36224B9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A1D9F-5696-4D45-8A27-BC3BA25047FC}" type="slidenum">
              <a:rPr lang="en-SG" smtClean="0"/>
              <a:t>‹#›</a:t>
            </a:fld>
            <a:endParaRPr lang="en-SG"/>
          </a:p>
        </p:txBody>
      </p:sp>
    </p:spTree>
    <p:extLst>
      <p:ext uri="{BB962C8B-B14F-4D97-AF65-F5344CB8AC3E}">
        <p14:creationId xmlns:p14="http://schemas.microsoft.com/office/powerpoint/2010/main" val="1070061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85944755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A rock on a beach&#10;&#10;Description automatically generated with low confidence">
            <a:extLst>
              <a:ext uri="{FF2B5EF4-FFF2-40B4-BE49-F238E27FC236}">
                <a16:creationId xmlns:a16="http://schemas.microsoft.com/office/drawing/2014/main" id="{964A6ADB-D83E-2F6F-CC6D-335C42927B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18" r="2" b="2"/>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34" name="Freeform: Shape 1033">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35" name="Group 1034">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036" name="Group 1035">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40" name="Freeform: Shape 1039">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41" name="Freeform: Shape 1040">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037" name="Group 1036">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038" name="Freeform: Shape 1037">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39" name="Freeform: Shape 1038">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sp>
        <p:nvSpPr>
          <p:cNvPr id="3" name="TextBox 2">
            <a:extLst>
              <a:ext uri="{FF2B5EF4-FFF2-40B4-BE49-F238E27FC236}">
                <a16:creationId xmlns:a16="http://schemas.microsoft.com/office/drawing/2014/main" id="{9A52C1B9-3E59-F00E-AE45-24DCC3763D04}"/>
              </a:ext>
            </a:extLst>
          </p:cNvPr>
          <p:cNvSpPr txBox="1"/>
          <p:nvPr/>
        </p:nvSpPr>
        <p:spPr>
          <a:xfrm>
            <a:off x="239551" y="1788083"/>
            <a:ext cx="3816096"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رؤيا دانيال الثالثة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200" b="1" i="0" u="sng"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القسم 2</a:t>
            </a:r>
            <a:endParaRPr kumimoji="0" lang="en-SG" sz="3200" b="1" i="0" u="sng"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القلاع الرملية</a:t>
            </a:r>
            <a:endParaRPr kumimoji="0" lang="en-SG"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CE9AA68-2DAC-26D5-5D8B-A4754CAEA0F8}"/>
              </a:ext>
            </a:extLst>
          </p:cNvPr>
          <p:cNvSpPr txBox="1"/>
          <p:nvPr/>
        </p:nvSpPr>
        <p:spPr>
          <a:xfrm>
            <a:off x="503974" y="4056658"/>
            <a:ext cx="32994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دانيال 11-12</a:t>
            </a:r>
            <a:endParaRPr kumimoji="0" lang="en-SG"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4D28E947-29C2-9F3F-30C4-CF0638DA549C}"/>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endPar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endPar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د. جيم هارملينغ</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في كنيسة الطرق المتقاطعة الدولية سنغافورة •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 • مؤسسة الدراسات اللاهوتية الأردنية</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BibleStudyDownloads.org </a:t>
            </a:r>
          </a:p>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92525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D7D4E6-0EB1-72FA-B83E-C649563F09B4}"/>
              </a:ext>
            </a:extLst>
          </p:cNvPr>
          <p:cNvSpPr/>
          <p:nvPr/>
        </p:nvSpPr>
        <p:spPr>
          <a:xfrm>
            <a:off x="0" y="0"/>
            <a:ext cx="56896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1028" name="Picture 4" descr="A rock on a beach&#10;&#10;Description automatically generated with low confidence">
            <a:extLst>
              <a:ext uri="{FF2B5EF4-FFF2-40B4-BE49-F238E27FC236}">
                <a16:creationId xmlns:a16="http://schemas.microsoft.com/office/drawing/2014/main" id="{964A6ADB-D83E-2F6F-CC6D-335C42927B9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82571"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005FA8-EE92-6564-9777-8E66D7324950}"/>
              </a:ext>
            </a:extLst>
          </p:cNvPr>
          <p:cNvSpPr txBox="1"/>
          <p:nvPr/>
        </p:nvSpPr>
        <p:spPr>
          <a:xfrm>
            <a:off x="3882570" y="4453497"/>
            <a:ext cx="5037909" cy="1854803"/>
          </a:xfrm>
          <a:prstGeom prst="rect">
            <a:avLst/>
          </a:prstGeom>
          <a:solidFill>
            <a:schemeClr val="accent4">
              <a:lumMod val="60000"/>
              <a:lumOff val="40000"/>
            </a:schemeClr>
          </a:solidFill>
        </p:spPr>
        <p:txBody>
          <a:bodyPr wrap="square">
            <a:spAutoFit/>
          </a:bodyPr>
          <a:lstStyle/>
          <a:p>
            <a:pPr algn="ctr">
              <a:lnSpc>
                <a:spcPct val="115000"/>
              </a:lnSpc>
              <a:spcBef>
                <a:spcPts val="1200"/>
              </a:spcBef>
            </a:pPr>
            <a:r>
              <a:rPr lang="ar-JO" sz="2800" dirty="0">
                <a:solidFill>
                  <a:srgbClr val="000000"/>
                </a:solidFill>
                <a:effectLst/>
                <a:latin typeface="Calibri" panose="020F0502020204030204" pitchFamily="34" charset="0"/>
                <a:ea typeface="Arial Unicode MS"/>
                <a:cs typeface="Arial Unicode MS"/>
              </a:rPr>
              <a:t>زمان، أزمنة ونصف زمان</a:t>
            </a:r>
            <a:endParaRPr lang="en-SG" sz="2800" dirty="0">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ar-JO" sz="2800" dirty="0">
                <a:solidFill>
                  <a:srgbClr val="000000"/>
                </a:solidFill>
                <a:effectLst/>
                <a:latin typeface="Calibri" panose="020F0502020204030204" pitchFamily="34" charset="0"/>
                <a:ea typeface="Arial Unicode MS"/>
                <a:cs typeface="Arial Unicode MS"/>
              </a:rPr>
              <a:t>1290 يوم</a:t>
            </a:r>
            <a:endParaRPr lang="en-SG" sz="2800" dirty="0">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ar-JO" sz="2800" dirty="0">
                <a:solidFill>
                  <a:srgbClr val="000000"/>
                </a:solidFill>
                <a:effectLst/>
                <a:latin typeface="Calibri" panose="020F0502020204030204" pitchFamily="34" charset="0"/>
                <a:ea typeface="Arial Unicode MS"/>
                <a:cs typeface="Arial Unicode MS"/>
              </a:rPr>
              <a:t>1335 يوم</a:t>
            </a:r>
            <a:endParaRPr lang="en-SG" sz="2800" dirty="0">
              <a:solidFill>
                <a:srgbClr val="000000"/>
              </a:solidFill>
              <a:effectLst/>
              <a:latin typeface="Helvetica" panose="020B0604020202020204" pitchFamily="34" charset="0"/>
              <a:ea typeface="Arial Unicode MS"/>
              <a:cs typeface="Arial Unicode MS"/>
            </a:endParaRPr>
          </a:p>
        </p:txBody>
      </p:sp>
      <p:sp>
        <p:nvSpPr>
          <p:cNvPr id="3" name="TextBox 2">
            <a:extLst>
              <a:ext uri="{FF2B5EF4-FFF2-40B4-BE49-F238E27FC236}">
                <a16:creationId xmlns:a16="http://schemas.microsoft.com/office/drawing/2014/main" id="{947E1FA4-5D5D-F4A5-665E-0FE62A8A62E0}"/>
              </a:ext>
            </a:extLst>
          </p:cNvPr>
          <p:cNvSpPr txBox="1"/>
          <p:nvPr/>
        </p:nvSpPr>
        <p:spPr>
          <a:xfrm>
            <a:off x="368299" y="434437"/>
            <a:ext cx="8552181" cy="4016292"/>
          </a:xfrm>
          <a:prstGeom prst="rect">
            <a:avLst/>
          </a:prstGeom>
          <a:solidFill>
            <a:schemeClr val="tx1"/>
          </a:solidFill>
        </p:spPr>
        <p:txBody>
          <a:bodyPr wrap="square">
            <a:spAutoFit/>
          </a:bodyPr>
          <a:lstStyle/>
          <a:p>
            <a:pPr algn="r" rtl="1">
              <a:lnSpc>
                <a:spcPct val="115000"/>
              </a:lnSpc>
            </a:pPr>
            <a:r>
              <a:rPr lang="ar-JO" sz="2800" b="1" dirty="0">
                <a:solidFill>
                  <a:schemeClr val="bg1"/>
                </a:solidFill>
                <a:effectLst/>
                <a:latin typeface="Calibri" panose="020F0502020204030204" pitchFamily="34" charset="0"/>
                <a:ea typeface="Times New Roman" panose="02020603050405020304" pitchFamily="18" charset="0"/>
              </a:rPr>
              <a:t>كلمة من المخرج: يهوه الصباؤوت (11: 1)</a:t>
            </a:r>
          </a:p>
          <a:p>
            <a:pPr algn="r" rtl="1">
              <a:lnSpc>
                <a:spcPct val="115000"/>
              </a:lnSpc>
            </a:pPr>
            <a:r>
              <a:rPr lang="ar-JO" sz="2800" b="1" u="sng" dirty="0">
                <a:solidFill>
                  <a:schemeClr val="bg1"/>
                </a:solidFill>
                <a:effectLst/>
                <a:latin typeface="Calibri" panose="020F0502020204030204" pitchFamily="34" charset="0"/>
                <a:ea typeface="Times New Roman" panose="02020603050405020304" pitchFamily="18" charset="0"/>
              </a:rPr>
              <a:t>الحلقة 1</a:t>
            </a:r>
            <a:r>
              <a:rPr lang="ar-JO" sz="2800" b="1" dirty="0">
                <a:solidFill>
                  <a:schemeClr val="bg1"/>
                </a:solidFill>
                <a:effectLst/>
                <a:latin typeface="Calibri" panose="020F0502020204030204" pitchFamily="34" charset="0"/>
                <a:ea typeface="Times New Roman" panose="02020603050405020304" pitchFamily="18" charset="0"/>
              </a:rPr>
              <a:t>    صوت وحركة (11: 2-4)</a:t>
            </a:r>
          </a:p>
          <a:p>
            <a:pPr algn="r" rtl="1">
              <a:lnSpc>
                <a:spcPct val="115000"/>
              </a:lnSpc>
            </a:pPr>
            <a:r>
              <a:rPr lang="ar-JO" sz="2800" b="1" u="sng" dirty="0">
                <a:solidFill>
                  <a:schemeClr val="bg1"/>
                </a:solidFill>
                <a:effectLst/>
                <a:latin typeface="Calibri" panose="020F0502020204030204" pitchFamily="34" charset="0"/>
                <a:ea typeface="Times New Roman" panose="02020603050405020304" pitchFamily="18" charset="0"/>
              </a:rPr>
              <a:t>الحلقة 2</a:t>
            </a:r>
            <a:r>
              <a:rPr lang="ar-JO" sz="2800" b="1" dirty="0">
                <a:solidFill>
                  <a:schemeClr val="bg1"/>
                </a:solidFill>
                <a:effectLst/>
                <a:latin typeface="Calibri" panose="020F0502020204030204" pitchFamily="34" charset="0"/>
                <a:ea typeface="Times New Roman" panose="02020603050405020304" pitchFamily="18" charset="0"/>
              </a:rPr>
              <a:t>    احذر من الزوجة المرفوضة (11: 5-6)</a:t>
            </a:r>
          </a:p>
          <a:p>
            <a:pPr algn="r" rtl="1">
              <a:lnSpc>
                <a:spcPct val="115000"/>
              </a:lnSpc>
            </a:pPr>
            <a:r>
              <a:rPr lang="ar-JO" sz="2800" b="1" u="sng" dirty="0">
                <a:solidFill>
                  <a:schemeClr val="bg1"/>
                </a:solidFill>
                <a:effectLst/>
                <a:latin typeface="Calibri" panose="020F0502020204030204" pitchFamily="34" charset="0"/>
                <a:ea typeface="Times New Roman" panose="02020603050405020304" pitchFamily="18" charset="0"/>
              </a:rPr>
              <a:t>الحلقة 3</a:t>
            </a:r>
            <a:r>
              <a:rPr lang="ar-JO" sz="2800" b="1" dirty="0">
                <a:solidFill>
                  <a:schemeClr val="bg1"/>
                </a:solidFill>
                <a:effectLst/>
                <a:latin typeface="Calibri" panose="020F0502020204030204" pitchFamily="34" charset="0"/>
                <a:ea typeface="Times New Roman" panose="02020603050405020304" pitchFamily="18" charset="0"/>
              </a:rPr>
              <a:t>    تلك كانت أختي. . . وأمتعتي (11: 5-6)</a:t>
            </a:r>
          </a:p>
          <a:p>
            <a:pPr algn="r" rtl="1">
              <a:lnSpc>
                <a:spcPct val="115000"/>
              </a:lnSpc>
            </a:pPr>
            <a:r>
              <a:rPr lang="ar-JO" sz="2800" b="1" u="sng" dirty="0">
                <a:solidFill>
                  <a:schemeClr val="bg1"/>
                </a:solidFill>
                <a:effectLst/>
                <a:latin typeface="Calibri" panose="020F0502020204030204" pitchFamily="34" charset="0"/>
                <a:ea typeface="Times New Roman" panose="02020603050405020304" pitchFamily="18" charset="0"/>
              </a:rPr>
              <a:t>الحلقة 4</a:t>
            </a:r>
            <a:r>
              <a:rPr lang="ar-JO" sz="2800" b="1" dirty="0">
                <a:solidFill>
                  <a:schemeClr val="bg1"/>
                </a:solidFill>
                <a:effectLst/>
                <a:latin typeface="Calibri" panose="020F0502020204030204" pitchFamily="34" charset="0"/>
                <a:ea typeface="Times New Roman" panose="02020603050405020304" pitchFamily="18" charset="0"/>
              </a:rPr>
              <a:t>    التجاوز (11: 10-20)</a:t>
            </a:r>
          </a:p>
          <a:p>
            <a:pPr algn="r" rtl="1">
              <a:lnSpc>
                <a:spcPct val="115000"/>
              </a:lnSpc>
            </a:pPr>
            <a:r>
              <a:rPr lang="ar-JO" sz="2800" b="1" u="sng" dirty="0">
                <a:solidFill>
                  <a:schemeClr val="bg1"/>
                </a:solidFill>
                <a:effectLst/>
                <a:latin typeface="Calibri" panose="020F0502020204030204" pitchFamily="34" charset="0"/>
                <a:ea typeface="Times New Roman" panose="02020603050405020304" pitchFamily="18" charset="0"/>
              </a:rPr>
              <a:t>الحلقة 5</a:t>
            </a:r>
            <a:r>
              <a:rPr lang="ar-JO" sz="2800" b="1" dirty="0">
                <a:solidFill>
                  <a:schemeClr val="bg1"/>
                </a:solidFill>
                <a:effectLst/>
                <a:latin typeface="Calibri" panose="020F0502020204030204" pitchFamily="34" charset="0"/>
                <a:ea typeface="Times New Roman" panose="02020603050405020304" pitchFamily="18" charset="0"/>
              </a:rPr>
              <a:t>    الشخص الحقير (11: 21-35)</a:t>
            </a:r>
            <a:endParaRPr lang="ar-JO" sz="2800" dirty="0">
              <a:solidFill>
                <a:schemeClr val="bg1"/>
              </a:solidFill>
              <a:latin typeface="Calibri" panose="020F0502020204030204" pitchFamily="34" charset="0"/>
              <a:ea typeface="Times New Roman" panose="02020603050405020304" pitchFamily="18" charset="0"/>
            </a:endParaRPr>
          </a:p>
          <a:p>
            <a:pPr algn="r" rtl="1">
              <a:lnSpc>
                <a:spcPct val="115000"/>
              </a:lnSpc>
            </a:pPr>
            <a:r>
              <a:rPr lang="ar-JO" sz="2800" b="1" u="sng" dirty="0">
                <a:solidFill>
                  <a:schemeClr val="bg1"/>
                </a:solidFill>
                <a:latin typeface="Calibri" panose="020F0502020204030204" pitchFamily="34" charset="0"/>
                <a:ea typeface="Times New Roman" panose="02020603050405020304" pitchFamily="18" charset="0"/>
              </a:rPr>
              <a:t>الحلقة 6</a:t>
            </a:r>
            <a:r>
              <a:rPr lang="ar-JO" sz="2800" b="1" dirty="0">
                <a:solidFill>
                  <a:schemeClr val="bg1"/>
                </a:solidFill>
                <a:latin typeface="Calibri" panose="020F0502020204030204" pitchFamily="34" charset="0"/>
                <a:ea typeface="Times New Roman" panose="02020603050405020304" pitchFamily="18" charset="0"/>
              </a:rPr>
              <a:t>    الشخص الحقير الفعلي </a:t>
            </a:r>
            <a:r>
              <a:rPr lang="ar-JO" sz="2800" dirty="0">
                <a:solidFill>
                  <a:schemeClr val="bg1"/>
                </a:solidFill>
                <a:latin typeface="Calibri" panose="020F0502020204030204" pitchFamily="34" charset="0"/>
                <a:ea typeface="Times New Roman" panose="02020603050405020304" pitchFamily="18" charset="0"/>
              </a:rPr>
              <a:t>(11: 36-45)</a:t>
            </a:r>
            <a:endParaRPr lang="ar-JO" sz="2800" dirty="0">
              <a:solidFill>
                <a:schemeClr val="bg1"/>
              </a:solidFill>
              <a:effectLst/>
              <a:latin typeface="Calibri" panose="020F0502020204030204" pitchFamily="34" charset="0"/>
              <a:ea typeface="Times New Roman" panose="02020603050405020304" pitchFamily="18" charset="0"/>
            </a:endParaRPr>
          </a:p>
          <a:p>
            <a:pPr algn="r" rtl="1">
              <a:lnSpc>
                <a:spcPct val="115000"/>
              </a:lnSpc>
            </a:pPr>
            <a:r>
              <a:rPr lang="ar-JO" sz="2800" b="1" dirty="0">
                <a:solidFill>
                  <a:schemeClr val="bg1"/>
                </a:solidFill>
                <a:effectLst/>
                <a:latin typeface="Calibri" panose="020F0502020204030204" pitchFamily="34" charset="0"/>
                <a:ea typeface="Times New Roman" panose="02020603050405020304" pitchFamily="18" charset="0"/>
              </a:rPr>
              <a:t>الكلمة الأخيرة من المخرج </a:t>
            </a:r>
            <a:r>
              <a:rPr lang="ar-JO" sz="2800" dirty="0">
                <a:solidFill>
                  <a:schemeClr val="bg1"/>
                </a:solidFill>
                <a:effectLst/>
                <a:latin typeface="Calibri" panose="020F0502020204030204" pitchFamily="34" charset="0"/>
                <a:ea typeface="Times New Roman" panose="02020603050405020304" pitchFamily="18" charset="0"/>
              </a:rPr>
              <a:t>(12: 1-13)</a:t>
            </a:r>
            <a:endParaRPr lang="en-SG"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117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3DB37C-094A-32A0-EAE9-83FD658AEB24}"/>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3076" name="Picture 4" descr="41 Royal Scepters/Orbs ideas | scepter, crown jewels, royal jewels">
            <a:extLst>
              <a:ext uri="{FF2B5EF4-FFF2-40B4-BE49-F238E27FC236}">
                <a16:creationId xmlns:a16="http://schemas.microsoft.com/office/drawing/2014/main" id="{E368C8AF-6B9D-D224-6CA2-85C3D3A475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351"/>
          <a:stretch/>
        </p:blipFill>
        <p:spPr bwMode="auto">
          <a:xfrm>
            <a:off x="0" y="-10"/>
            <a:ext cx="4046537"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367786-F413-369B-7AB8-F08889841A0F}"/>
              </a:ext>
            </a:extLst>
          </p:cNvPr>
          <p:cNvSpPr txBox="1"/>
          <p:nvPr/>
        </p:nvSpPr>
        <p:spPr>
          <a:xfrm>
            <a:off x="4682175" y="566658"/>
            <a:ext cx="6926580" cy="689099"/>
          </a:xfrm>
          <a:prstGeom prst="rect">
            <a:avLst/>
          </a:prstGeom>
          <a:noFill/>
          <a:ln>
            <a:solidFill>
              <a:srgbClr val="7030A0"/>
            </a:solidFill>
          </a:ln>
        </p:spPr>
        <p:txBody>
          <a:bodyPr wrap="square">
            <a:spAutoFit/>
          </a:bodyPr>
          <a:lstStyle/>
          <a:p>
            <a:pPr algn="ctr">
              <a:lnSpc>
                <a:spcPct val="115000"/>
              </a:lnSpc>
            </a:pPr>
            <a:r>
              <a:rPr lang="ar-JO" sz="3600" b="1" dirty="0">
                <a:solidFill>
                  <a:schemeClr val="bg1"/>
                </a:solidFill>
                <a:effectLst/>
                <a:latin typeface="Calibri" panose="020F0502020204030204" pitchFamily="34" charset="0"/>
                <a:ea typeface="Times New Roman" panose="02020603050405020304" pitchFamily="18" charset="0"/>
              </a:rPr>
              <a:t>مراجعة الرؤيا المستقبلية</a:t>
            </a:r>
            <a:endParaRPr lang="en-SG" sz="3600"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0F2881D4-A4BF-E802-6F05-30C613C9B355}"/>
              </a:ext>
            </a:extLst>
          </p:cNvPr>
          <p:cNvSpPr txBox="1"/>
          <p:nvPr/>
        </p:nvSpPr>
        <p:spPr>
          <a:xfrm>
            <a:off x="5094925" y="1984975"/>
            <a:ext cx="6101080" cy="3353675"/>
          </a:xfrm>
          <a:prstGeom prst="rect">
            <a:avLst/>
          </a:prstGeom>
          <a:noFill/>
        </p:spPr>
        <p:txBody>
          <a:bodyPr wrap="square">
            <a:spAutoFit/>
          </a:bodyPr>
          <a:lstStyle/>
          <a:p>
            <a:pPr algn="ctr">
              <a:lnSpc>
                <a:spcPct val="115000"/>
              </a:lnSpc>
              <a:spcBef>
                <a:spcPts val="1200"/>
              </a:spcBef>
            </a:pPr>
            <a:r>
              <a:rPr lang="ar-JO" sz="2800" dirty="0">
                <a:solidFill>
                  <a:schemeClr val="bg1"/>
                </a:solidFill>
                <a:latin typeface="Arial" panose="020B0604020202020204" pitchFamily="34" charset="0"/>
                <a:ea typeface="Arial Unicode MS"/>
                <a:cs typeface="Arial" panose="020B0604020202020204" pitchFamily="34" charset="0"/>
              </a:rPr>
              <a:t>تحالف 10 أمم لحكم العالم                              </a:t>
            </a:r>
            <a:r>
              <a:rPr lang="ar-JO" sz="2400" dirty="0">
                <a:solidFill>
                  <a:schemeClr val="bg1"/>
                </a:solidFill>
                <a:latin typeface="Arial" panose="020B0604020202020204" pitchFamily="34" charset="0"/>
                <a:ea typeface="Arial Unicode MS"/>
                <a:cs typeface="Arial" panose="020B0604020202020204" pitchFamily="34" charset="0"/>
              </a:rPr>
              <a:t>(الإمبراطورية الرومانية المنتعشة)</a:t>
            </a:r>
            <a:endParaRPr lang="en-SG" sz="2400" dirty="0">
              <a:solidFill>
                <a:schemeClr val="bg1"/>
              </a:solidFill>
              <a:effectLst/>
              <a:latin typeface="Arial" panose="020B0604020202020204" pitchFamily="34" charset="0"/>
              <a:ea typeface="Arial Unicode MS"/>
              <a:cs typeface="Arial" panose="020B0604020202020204" pitchFamily="34" charset="0"/>
            </a:endParaRPr>
          </a:p>
          <a:p>
            <a:pPr algn="ctr">
              <a:lnSpc>
                <a:spcPct val="115000"/>
              </a:lnSpc>
              <a:spcBef>
                <a:spcPts val="1200"/>
              </a:spcBef>
            </a:pPr>
            <a:r>
              <a:rPr lang="ar-JO" sz="2800" dirty="0">
                <a:solidFill>
                  <a:schemeClr val="bg1"/>
                </a:solidFill>
                <a:latin typeface="Arial" panose="020B0604020202020204" pitchFamily="34" charset="0"/>
                <a:ea typeface="Arial Unicode MS"/>
                <a:cs typeface="Arial" panose="020B0604020202020204" pitchFamily="34" charset="0"/>
              </a:rPr>
              <a:t>يظهر حاكم واحد من هذا التحالف                  </a:t>
            </a:r>
            <a:r>
              <a:rPr lang="ar-JO" sz="2400" dirty="0">
                <a:solidFill>
                  <a:schemeClr val="bg1"/>
                </a:solidFill>
                <a:latin typeface="Arial" panose="020B0604020202020204" pitchFamily="34" charset="0"/>
                <a:ea typeface="Arial Unicode MS"/>
                <a:cs typeface="Arial" panose="020B0604020202020204" pitchFamily="34" charset="0"/>
              </a:rPr>
              <a:t>(ضد المسيح)</a:t>
            </a:r>
            <a:endParaRPr lang="en-SG" sz="2800" dirty="0">
              <a:solidFill>
                <a:schemeClr val="bg1"/>
              </a:solidFill>
              <a:effectLst/>
              <a:latin typeface="Arial" panose="020B0604020202020204" pitchFamily="34" charset="0"/>
              <a:ea typeface="Arial Unicode MS"/>
              <a:cs typeface="Arial" panose="020B0604020202020204" pitchFamily="34" charset="0"/>
            </a:endParaRPr>
          </a:p>
          <a:p>
            <a:pPr algn="ctr">
              <a:lnSpc>
                <a:spcPct val="115000"/>
              </a:lnSpc>
              <a:spcBef>
                <a:spcPts val="1200"/>
              </a:spcBef>
            </a:pPr>
            <a:r>
              <a:rPr lang="ar-JO" sz="2800" dirty="0">
                <a:solidFill>
                  <a:schemeClr val="bg1"/>
                </a:solidFill>
                <a:effectLst/>
                <a:latin typeface="Arial" panose="020B0604020202020204" pitchFamily="34" charset="0"/>
                <a:ea typeface="Arial Unicode MS"/>
                <a:cs typeface="Arial" panose="020B0604020202020204" pitchFamily="34" charset="0"/>
              </a:rPr>
              <a:t>يسيطر ضد المسيح على العالم</a:t>
            </a:r>
            <a:endParaRPr lang="en-SG" sz="2800" dirty="0">
              <a:solidFill>
                <a:schemeClr val="bg1"/>
              </a:solidFill>
              <a:effectLst/>
              <a:latin typeface="Arial" panose="020B0604020202020204" pitchFamily="34" charset="0"/>
              <a:ea typeface="Arial Unicode MS"/>
              <a:cs typeface="Arial" panose="020B0604020202020204" pitchFamily="34" charset="0"/>
            </a:endParaRPr>
          </a:p>
          <a:p>
            <a:pPr algn="ctr">
              <a:lnSpc>
                <a:spcPct val="115000"/>
              </a:lnSpc>
              <a:spcBef>
                <a:spcPts val="1200"/>
              </a:spcBef>
            </a:pPr>
            <a:r>
              <a:rPr lang="ar-JO" sz="2800" dirty="0">
                <a:solidFill>
                  <a:schemeClr val="bg1"/>
                </a:solidFill>
                <a:effectLst/>
                <a:latin typeface="Arial" panose="020B0604020202020204" pitchFamily="34" charset="0"/>
                <a:ea typeface="Arial Unicode MS"/>
                <a:cs typeface="Arial" panose="020B0604020202020204" pitchFamily="34" charset="0"/>
              </a:rPr>
              <a:t>يسيطر يسوع على العالم</a:t>
            </a:r>
            <a:endParaRPr lang="en-SG" sz="2800" dirty="0">
              <a:solidFill>
                <a:schemeClr val="bg1"/>
              </a:solidFill>
              <a:effectLst/>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394424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12 Things to Know About the Anti-Christ - Place For Truth">
            <a:extLst>
              <a:ext uri="{FF2B5EF4-FFF2-40B4-BE49-F238E27FC236}">
                <a16:creationId xmlns:a16="http://schemas.microsoft.com/office/drawing/2014/main" id="{A95884B1-D45B-3EB0-C79E-BE8B91029D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11" r="1693"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860FD16-F43A-3FD3-41A4-A99D836E6748}"/>
              </a:ext>
            </a:extLst>
          </p:cNvPr>
          <p:cNvSpPr txBox="1"/>
          <p:nvPr/>
        </p:nvSpPr>
        <p:spPr>
          <a:xfrm>
            <a:off x="3048000" y="2462014"/>
            <a:ext cx="6096000" cy="584775"/>
          </a:xfrm>
          <a:prstGeom prst="rect">
            <a:avLst/>
          </a:prstGeom>
          <a:noFill/>
        </p:spPr>
        <p:txBody>
          <a:bodyPr wrap="square">
            <a:spAutoFit/>
          </a:bodyPr>
          <a:lstStyle/>
          <a:p>
            <a:pPr algn="ctr"/>
            <a:r>
              <a:rPr lang="ar-JO" sz="3200" b="1" dirty="0">
                <a:latin typeface="Calibri" panose="020F0502020204030204" pitchFamily="34" charset="0"/>
              </a:rPr>
              <a:t>ماذا نعرف عن</a:t>
            </a:r>
            <a:endParaRPr lang="en-SG" sz="3200" dirty="0"/>
          </a:p>
        </p:txBody>
      </p:sp>
    </p:spTree>
    <p:extLst>
      <p:ext uri="{BB962C8B-B14F-4D97-AF65-F5344CB8AC3E}">
        <p14:creationId xmlns:p14="http://schemas.microsoft.com/office/powerpoint/2010/main" val="330574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AA30D-157B-7535-8CF2-5EA2F714E6C1}"/>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30ABC8C4-6829-1F70-1B98-3CEA1DCDA42B}"/>
              </a:ext>
            </a:extLst>
          </p:cNvPr>
          <p:cNvSpPr txBox="1"/>
          <p:nvPr/>
        </p:nvSpPr>
        <p:spPr>
          <a:xfrm>
            <a:off x="457200" y="537225"/>
            <a:ext cx="11277600" cy="4471802"/>
          </a:xfrm>
          <a:prstGeom prst="rect">
            <a:avLst/>
          </a:prstGeom>
          <a:noFill/>
        </p:spPr>
        <p:txBody>
          <a:bodyPr wrap="square">
            <a:spAutoFit/>
          </a:bodyPr>
          <a:lstStyle/>
          <a:p>
            <a:pPr lvl="0" algn="r" rtl="1">
              <a:lnSpc>
                <a:spcPct val="115000"/>
              </a:lnSpc>
              <a:spcBef>
                <a:spcPts val="500"/>
              </a:spcBef>
            </a:pPr>
            <a:r>
              <a:rPr lang="ar-JO"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بحسب دانيال</a:t>
            </a:r>
            <a:endParaRPr lang="en-SG"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هو وجه تحالف من 10 دول لإحياء الإمبراطورية الرومانية القديمة. </a:t>
            </a: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إنه مصاب بجنون العظمة المتفاخر الذي يعتقد أنه إله. </a:t>
            </a: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إنه يهاجم الدول الأخرى، وخاصة إسرائيل. </a:t>
            </a: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سوف يصوغ معاهدة مع إسرائيل لمدة سبع سنوات ويسمح لهم بإعادة بناء هيكلهم.</a:t>
            </a: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في منتصف تلك المعاهدة ذات السبع سنوات، سوف ينتهكها ويقمع عبادة اليهود، ويدنس الهيكل، ويتسبب في إهانة شديدة لدرجة أنه لن يدخل أحد إلى الهيكل في عبادة حقيقية. </a:t>
            </a: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سيدمره الله الذي يستخدم ملائكته المحاربين لمحاربة الأرواح الشريرة باستخدامه.</a:t>
            </a:r>
            <a:endParaRPr lang="en-SG"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7482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7A955A-AB74-8146-87DD-BFFF0108F7EA}"/>
              </a:ext>
            </a:extLst>
          </p:cNvPr>
          <p:cNvSpPr txBox="1"/>
          <p:nvPr/>
        </p:nvSpPr>
        <p:spPr>
          <a:xfrm>
            <a:off x="812800" y="158874"/>
            <a:ext cx="10535920" cy="3604064"/>
          </a:xfrm>
          <a:prstGeom prst="rect">
            <a:avLst/>
          </a:prstGeom>
          <a:noFill/>
        </p:spPr>
        <p:txBody>
          <a:bodyPr wrap="square">
            <a:spAutoFit/>
          </a:bodyPr>
          <a:lstStyle/>
          <a:p>
            <a:pPr algn="ctr">
              <a:lnSpc>
                <a:spcPct val="115000"/>
              </a:lnSpc>
            </a:pPr>
            <a:r>
              <a:rPr lang="ar-JO"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متى 24: 15-28</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ar-JO" sz="2800" dirty="0">
                <a:latin typeface="Arial" panose="020B0604020202020204" pitchFamily="34" charset="0"/>
                <a:cs typeface="Arial" panose="020B0604020202020204" pitchFamily="34" charset="0"/>
              </a:rPr>
              <a:t>15 فمتى نظرتم رجسة الخراب التي قال عنها دانيآل النبي قائمة في المكان المقدس - ليفهم القارئ – 16 فحينئذ ليهرب الذين في اليهودية إلى الجبال 17 والذي على السطح فلا ينزل ليأخذ من بيته شيئاً 18 والذي في الحقل فلا يرجع إلى ورائه ليأخذ ثيابه 19 وويل للحبالى والمرضعات في تلك الأيام 20 وصلوا لكيلا يكون هربكم في شتاء ولا في سبت 21 لأنه يكون حينئذ ضيق عظيم لم يكن مثله منذ ابتداء العالم إلى الآن ولن يكون 22 ولو لم تقصر تلك الأيام لم يخلص جسد. ولكن لأجل المختارين تقصر تلك الأيام 23 حينئذ إن قال لكم أحد: هوذا المسيح هنا! أو: هناك! فلا تصدقوا.</a:t>
            </a:r>
            <a:endParaRPr lang="en-SG"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31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7A955A-AB74-8146-87DD-BFFF0108F7EA}"/>
              </a:ext>
            </a:extLst>
          </p:cNvPr>
          <p:cNvSpPr txBox="1"/>
          <p:nvPr/>
        </p:nvSpPr>
        <p:spPr>
          <a:xfrm>
            <a:off x="812800" y="158874"/>
            <a:ext cx="10535920" cy="2742289"/>
          </a:xfrm>
          <a:prstGeom prst="rect">
            <a:avLst/>
          </a:prstGeom>
          <a:noFill/>
        </p:spPr>
        <p:txBody>
          <a:bodyPr wrap="square">
            <a:spAutoFit/>
          </a:bodyPr>
          <a:lstStyle/>
          <a:p>
            <a:pPr algn="ctr">
              <a:lnSpc>
                <a:spcPct val="115000"/>
              </a:lnSpc>
            </a:pPr>
            <a:r>
              <a:rPr lang="ar-JO" sz="2800" b="1" dirty="0">
                <a:solidFill>
                  <a:srgbClr val="000000"/>
                </a:solidFill>
                <a:latin typeface="Calibri" panose="020F0502020204030204" pitchFamily="34" charset="0"/>
                <a:ea typeface="Times New Roman" panose="02020603050405020304" pitchFamily="18" charset="0"/>
              </a:rPr>
              <a:t>متى 24: 15-28</a:t>
            </a:r>
            <a:endParaRPr lang="en-SG" sz="2800" dirty="0">
              <a:effectLst/>
              <a:latin typeface="Times New Roman" panose="02020603050405020304" pitchFamily="18" charset="0"/>
              <a:ea typeface="Times New Roman" panose="02020603050405020304" pitchFamily="18" charset="0"/>
            </a:endParaRPr>
          </a:p>
          <a:p>
            <a:pPr algn="ctr"/>
            <a:r>
              <a:rPr lang="ar-JO" sz="2800" dirty="0"/>
              <a:t>24 لأنه سيقوم مسحاء كذبة وأنبياء كذبة ويعطون آيات عظيمة وعجائب، حتى يضلوا لو أمكن المختارين أيضاً 25 ها أنا قد سبقت وأخبرتكم 26 فإن قالوا لكم: ها هو في البرية! فلا تخرجوا. ها هو في المخادع! فلا تصدقوا 27 لأنه كما أن البرق يخرج من المشارق ويظهر إلى المغارب، هكذا يكون أيضاً مجيء ابن الإنسان 28 لأنه حيثما تكن الجثة، فهناك تجتمع النسور.</a:t>
            </a:r>
            <a:endParaRPr lang="en-SG" sz="2800" dirty="0"/>
          </a:p>
        </p:txBody>
      </p:sp>
    </p:spTree>
    <p:extLst>
      <p:ext uri="{BB962C8B-B14F-4D97-AF65-F5344CB8AC3E}">
        <p14:creationId xmlns:p14="http://schemas.microsoft.com/office/powerpoint/2010/main" val="247375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AA30D-157B-7535-8CF2-5EA2F714E6C1}"/>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30ABC8C4-6829-1F70-1B98-3CEA1DCDA42B}"/>
              </a:ext>
            </a:extLst>
          </p:cNvPr>
          <p:cNvSpPr txBox="1"/>
          <p:nvPr/>
        </p:nvSpPr>
        <p:spPr>
          <a:xfrm>
            <a:off x="457200" y="953785"/>
            <a:ext cx="11277600" cy="2246897"/>
          </a:xfrm>
          <a:prstGeom prst="rect">
            <a:avLst/>
          </a:prstGeom>
          <a:noFill/>
        </p:spPr>
        <p:txBody>
          <a:bodyPr wrap="square">
            <a:spAutoFit/>
          </a:bodyPr>
          <a:lstStyle/>
          <a:p>
            <a:pPr lvl="0" algn="r" rtl="1">
              <a:lnSpc>
                <a:spcPct val="115000"/>
              </a:lnSpc>
              <a:spcBef>
                <a:spcPts val="500"/>
              </a:spcBef>
            </a:pPr>
            <a:r>
              <a:rPr lang="ar-JO"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بحسب يسوع</a:t>
            </a:r>
            <a:endParaRPr lang="en-SG"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r" rtl="1">
              <a:lnSpc>
                <a:spcPct val="115000"/>
              </a:lnSpc>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سوف يظهر ضد المسيح خلال الضيقة العظيمة المدمرة للعالم أجمع. </a:t>
            </a:r>
          </a:p>
          <a:p>
            <a:pPr marL="342900" lvl="0" indent="-342900" algn="r" rtl="1">
              <a:lnSpc>
                <a:spcPct val="115000"/>
              </a:lnSpc>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لا تنخدعوا بالمسحاء الكذبة.</a:t>
            </a:r>
            <a:endParaRPr lang="en-SG"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spcBef>
                <a:spcPts val="500"/>
              </a:spcBef>
            </a:pPr>
            <a:endParaRPr lang="en-SG"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8793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FAC50B-4DF7-DFEF-797D-D6D6103F3048}"/>
              </a:ext>
            </a:extLst>
          </p:cNvPr>
          <p:cNvSpPr txBox="1"/>
          <p:nvPr/>
        </p:nvSpPr>
        <p:spPr>
          <a:xfrm>
            <a:off x="751840" y="406399"/>
            <a:ext cx="10881360" cy="3604064"/>
          </a:xfrm>
          <a:prstGeom prst="rect">
            <a:avLst/>
          </a:prstGeom>
          <a:noFill/>
        </p:spPr>
        <p:txBody>
          <a:bodyPr wrap="square">
            <a:spAutoFit/>
          </a:bodyPr>
          <a:lstStyle/>
          <a:p>
            <a:pPr algn="ctr">
              <a:lnSpc>
                <a:spcPct val="115000"/>
              </a:lnSpc>
            </a:pPr>
            <a:r>
              <a:rPr lang="ar-JO" sz="2800" b="1" dirty="0">
                <a:solidFill>
                  <a:srgbClr val="000000"/>
                </a:solidFill>
                <a:ea typeface="Times New Roman" panose="02020603050405020304" pitchFamily="18" charset="0"/>
              </a:rPr>
              <a:t>2 تسالونيكي 2: 1-12</a:t>
            </a:r>
            <a:endParaRPr lang="en-SG" sz="2800" dirty="0">
              <a:effectLst/>
              <a:ea typeface="Times New Roman" panose="02020603050405020304" pitchFamily="18" charset="0"/>
            </a:endParaRPr>
          </a:p>
          <a:p>
            <a:pPr algn="ctr"/>
            <a:r>
              <a:rPr lang="ar-JO" sz="2800" dirty="0"/>
              <a:t>1 ثم نسألكم أيها الإخوة من جهة مجيء ربنا يسوع المسيح واجتماعنا إليه 2 أن لا تتزعزعوا سريعاً عن ذهنكم، ولا ترتاعوا، لا بروح ولا بكلمة ولا برسالة كأنها منا: أي أن يوم المسيح قد حضر 3 لا يخدعنكم أحد على طريقة ما، لأنه لا يأتي إن لم يأت الارتداد أولاً، ويستعلن إنسان الخطية، ابن الهلاك 4 المقاوم والمرتفع على كل ما يدعى إلهاً أو معبوداً، حتى إنه يجلس في هيكل الله كإله، مظهراً نفسه أنه إله 5 أما تذكرون أني وأنا بعد عندكم، كنت أقول لكم هذا؟</a:t>
            </a:r>
          </a:p>
          <a:p>
            <a:pPr algn="ctr"/>
            <a:r>
              <a:rPr lang="ar-JO" sz="2800" dirty="0"/>
              <a:t>6 والآن تعلمون ما يحجز حتى يستعلن في وقته 7  لأن سر الإثم الآن يعمل فقط، إلى أن يرفع من الوسط الذي يحجز الآن،</a:t>
            </a:r>
            <a:endParaRPr lang="en-SG" sz="2800" dirty="0"/>
          </a:p>
        </p:txBody>
      </p:sp>
    </p:spTree>
    <p:extLst>
      <p:ext uri="{BB962C8B-B14F-4D97-AF65-F5344CB8AC3E}">
        <p14:creationId xmlns:p14="http://schemas.microsoft.com/office/powerpoint/2010/main" val="14852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FAC50B-4DF7-DFEF-797D-D6D6103F3048}"/>
              </a:ext>
            </a:extLst>
          </p:cNvPr>
          <p:cNvSpPr txBox="1"/>
          <p:nvPr/>
        </p:nvSpPr>
        <p:spPr>
          <a:xfrm>
            <a:off x="751840" y="406399"/>
            <a:ext cx="10881360" cy="231140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تسالونيكي 2: 1-12</a:t>
            </a:r>
            <a:endParaRPr kumimoji="0" lang="en-SG"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algn="ctr"/>
            <a:r>
              <a:rPr lang="ar-JO" sz="2800" dirty="0">
                <a:latin typeface="Arial" panose="020B0604020202020204" pitchFamily="34" charset="0"/>
                <a:cs typeface="Arial" panose="020B0604020202020204" pitchFamily="34" charset="0"/>
              </a:rPr>
              <a:t>8 وحينئذ سيستعلن الأثيم، الذي الرب يبيده بنفخة فمه، ويبطله بظهور مجيئه 9 الذي مجيئه بعمل الشيطان، بكل قوة، وبآيات وعجائب كاذبة 10 وبكل خديعة الإثم، في الهالكين، لأنهم لم يقبلوا محبة الحق حتى يخلصوا 11 ولأجل هذا سيرسل إليهم الله عمل الضلال، حتى يصدقوا الكذب،</a:t>
            </a:r>
          </a:p>
          <a:p>
            <a:pPr algn="ctr"/>
            <a:r>
              <a:rPr lang="ar-JO" sz="2800" dirty="0">
                <a:latin typeface="Arial" panose="020B0604020202020204" pitchFamily="34" charset="0"/>
                <a:cs typeface="Arial" panose="020B0604020202020204" pitchFamily="34" charset="0"/>
              </a:rPr>
              <a:t>12 لكي يدان جميع الذين لم يصدقوا الحق، بل سروا بالإثم.</a:t>
            </a:r>
            <a:endParaRPr lang="en-SG"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74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AA30D-157B-7535-8CF2-5EA2F714E6C1}"/>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8C06A4E2-6FD7-76FD-6C6A-493426FCFA8D}"/>
              </a:ext>
            </a:extLst>
          </p:cNvPr>
          <p:cNvSpPr txBox="1"/>
          <p:nvPr/>
        </p:nvSpPr>
        <p:spPr>
          <a:xfrm>
            <a:off x="457200" y="698508"/>
            <a:ext cx="11358880" cy="5031442"/>
          </a:xfrm>
          <a:prstGeom prst="rect">
            <a:avLst/>
          </a:prstGeom>
          <a:noFill/>
        </p:spPr>
        <p:txBody>
          <a:bodyPr wrap="square">
            <a:spAutoFit/>
          </a:bodyPr>
          <a:lstStyle/>
          <a:p>
            <a:pPr lvl="0" algn="r" rtl="1">
              <a:lnSpc>
                <a:spcPct val="115000"/>
              </a:lnSpc>
            </a:pPr>
            <a:r>
              <a:rPr lang="ar-JO"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بحسب بولس</a:t>
            </a:r>
            <a:endParaRPr lang="en-SG"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يُدعى ضد المسيح إنسان الخطية. </a:t>
            </a: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سيكون واضحاً من هو عند وصوله. </a:t>
            </a: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وسيصنع عجائب بقوة الشيطان. </a:t>
            </a: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سوف يتعجب الناس في جميع أنحاء العالم ويؤمنون به كمخلص لأنهم عن طيب خاطر يصدقون كذبة. </a:t>
            </a: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يعزز الله هذا الضلال مما يؤدي إلى إدانتهم الأكيدة.</a:t>
            </a: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شخص ما يقيده حالياً. </a:t>
            </a: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سوف يبيده يسوع عند مجيئه بنفخة من فمه.</a:t>
            </a:r>
            <a:endParaRPr lang="en-SG"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4528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tanding next to a sign&#10;&#10;Description automatically generated">
            <a:extLst>
              <a:ext uri="{FF2B5EF4-FFF2-40B4-BE49-F238E27FC236}">
                <a16:creationId xmlns:a16="http://schemas.microsoft.com/office/drawing/2014/main" id="{B1C7AFA1-6781-0C7B-05F1-979014F5753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6850" y="173518"/>
            <a:ext cx="11798300" cy="6512763"/>
          </a:xfrm>
          <a:prstGeom prst="rect">
            <a:avLst/>
          </a:prstGeom>
        </p:spPr>
      </p:pic>
    </p:spTree>
    <p:extLst>
      <p:ext uri="{BB962C8B-B14F-4D97-AF65-F5344CB8AC3E}">
        <p14:creationId xmlns:p14="http://schemas.microsoft.com/office/powerpoint/2010/main" val="286028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39C808-63CD-0A28-5BB5-06A902C9698F}"/>
              </a:ext>
            </a:extLst>
          </p:cNvPr>
          <p:cNvSpPr txBox="1"/>
          <p:nvPr/>
        </p:nvSpPr>
        <p:spPr>
          <a:xfrm>
            <a:off x="447040" y="508000"/>
            <a:ext cx="11460480" cy="3033587"/>
          </a:xfrm>
          <a:prstGeom prst="rect">
            <a:avLst/>
          </a:prstGeom>
          <a:noFill/>
        </p:spPr>
        <p:txBody>
          <a:bodyPr wrap="square">
            <a:spAutoFit/>
          </a:bodyPr>
          <a:lstStyle/>
          <a:p>
            <a:pPr algn="ctr">
              <a:lnSpc>
                <a:spcPct val="115000"/>
              </a:lnSpc>
            </a:pPr>
            <a:r>
              <a:rPr lang="ar-JO" sz="2800" b="1" dirty="0">
                <a:solidFill>
                  <a:srgbClr val="000000"/>
                </a:solidFill>
                <a:effectLst/>
                <a:ea typeface="Times New Roman" panose="02020603050405020304" pitchFamily="18" charset="0"/>
              </a:rPr>
              <a:t>رؤيا 13: 1-9، 11-18</a:t>
            </a:r>
            <a:endParaRPr lang="en-SG" sz="2800" dirty="0">
              <a:effectLst/>
              <a:ea typeface="Times New Roman" panose="02020603050405020304" pitchFamily="18" charset="0"/>
            </a:endParaRPr>
          </a:p>
          <a:p>
            <a:pPr algn="ctr">
              <a:lnSpc>
                <a:spcPct val="115000"/>
              </a:lnSpc>
            </a:pPr>
            <a:r>
              <a:rPr lang="ar-JO" sz="2800" dirty="0">
                <a:effectLst/>
                <a:ea typeface="Times New Roman" panose="02020603050405020304" pitchFamily="18" charset="0"/>
              </a:rPr>
              <a:t>1 ثم وقفت على رمل البحر، فرأيت وحشاً طالعاً من البحر له سبعة رؤوس وعشرة قرون، وعلى قرونه عشرة تيجان، وعلى رؤوسه اسم تجديف 2 والوحش الذي رأيته كان شبه نمر، وقوائمه كقوائم دب، وفمه كفم أسد. وأعطاه التنين قدرته وعرشه وسلطاناً عظيماً 3 ورأيت واحداً من رؤوسه كأنه مذبوح للموت، وجرحه المميت قد شفي. وتعجبت كل الأرض وراء الوحش 4 وسجدوا للتنين الذي أعطى السلطان للوحش، وسجدوا للوحش قائلين: من هو مثل الوحش؟ من يستطيع أن يحاربه؟</a:t>
            </a:r>
            <a:endParaRPr lang="en-SG" sz="2800" dirty="0">
              <a:effectLst/>
              <a:ea typeface="Times New Roman" panose="02020603050405020304" pitchFamily="18" charset="0"/>
            </a:endParaRPr>
          </a:p>
        </p:txBody>
      </p:sp>
    </p:spTree>
    <p:extLst>
      <p:ext uri="{BB962C8B-B14F-4D97-AF65-F5344CB8AC3E}">
        <p14:creationId xmlns:p14="http://schemas.microsoft.com/office/powerpoint/2010/main" val="117297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39C808-63CD-0A28-5BB5-06A902C9698F}"/>
              </a:ext>
            </a:extLst>
          </p:cNvPr>
          <p:cNvSpPr txBox="1"/>
          <p:nvPr/>
        </p:nvSpPr>
        <p:spPr>
          <a:xfrm>
            <a:off x="447040" y="508000"/>
            <a:ext cx="11460480" cy="3033587"/>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Arial" panose="020B0604020202020204" pitchFamily="34" charset="0"/>
              </a:rPr>
              <a:t>رؤيا 13: 1-9، 11-18</a:t>
            </a:r>
            <a:endParaRPr kumimoji="0" lang="en-SG" sz="2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algn="ctr">
              <a:lnSpc>
                <a:spcPct val="115000"/>
              </a:lnSpc>
            </a:pPr>
            <a:r>
              <a:rPr lang="ar-JO" sz="2800" dirty="0">
                <a:effectLst/>
                <a:ea typeface="Times New Roman" panose="02020603050405020304" pitchFamily="18" charset="0"/>
              </a:rPr>
              <a:t>5 وأعطي فماً يتكلم بعظائم وتجاديف، وأعطي سلطاناً أن يفعل اثنين وأربعين شهراً 6 ففتح فمه بالتجديف على الله، ليجدف على اسمه، وعلى مسكنه، وعلى الساكنين في السماء 7 وأعطي أن يصنع حرباً مع القديسين ويغلبهم، وأعطي سلطاناً على كل قبيلة ولسان وأمة 8 فسيسجد له جميع الساكنين على الأرض، الذين ليست أسماؤهم مكتوبة منذ تأسيس العالم في سفر حياة الخروف الذي ذبح.</a:t>
            </a:r>
          </a:p>
          <a:p>
            <a:pPr algn="ctr">
              <a:lnSpc>
                <a:spcPct val="115000"/>
              </a:lnSpc>
            </a:pPr>
            <a:r>
              <a:rPr lang="ar-JO" sz="2800" dirty="0">
                <a:effectLst/>
                <a:ea typeface="Times New Roman" panose="02020603050405020304" pitchFamily="18" charset="0"/>
              </a:rPr>
              <a:t>9 من له أذن فليسمع!</a:t>
            </a:r>
            <a:endParaRPr lang="en-SG" sz="2800" dirty="0">
              <a:effectLst/>
              <a:ea typeface="Times New Roman" panose="02020603050405020304" pitchFamily="18" charset="0"/>
            </a:endParaRPr>
          </a:p>
        </p:txBody>
      </p:sp>
    </p:spTree>
    <p:extLst>
      <p:ext uri="{BB962C8B-B14F-4D97-AF65-F5344CB8AC3E}">
        <p14:creationId xmlns:p14="http://schemas.microsoft.com/office/powerpoint/2010/main" val="71805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39C808-63CD-0A28-5BB5-06A902C9698F}"/>
              </a:ext>
            </a:extLst>
          </p:cNvPr>
          <p:cNvSpPr txBox="1"/>
          <p:nvPr/>
        </p:nvSpPr>
        <p:spPr>
          <a:xfrm>
            <a:off x="447040" y="508000"/>
            <a:ext cx="11460480" cy="3529108"/>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Arial" panose="020B0604020202020204" pitchFamily="34" charset="0"/>
              </a:rPr>
              <a:t>رؤيا 13: 1-9، 11-18</a:t>
            </a:r>
            <a:endParaRPr kumimoji="0" lang="en-SG" sz="2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algn="ctr">
              <a:lnSpc>
                <a:spcPct val="115000"/>
              </a:lnSpc>
            </a:pPr>
            <a:r>
              <a:rPr lang="ar-JO" sz="2800" dirty="0">
                <a:effectLst/>
                <a:ea typeface="Times New Roman" panose="02020603050405020304" pitchFamily="18" charset="0"/>
              </a:rPr>
              <a:t>11 ثم رأيت وحشاً آخر طالعاً من الأرض، وكان له قرنان شبه خروف، وكان يتكلم كتنين 12 ويعمل بكل سلطان الوحش الأول أمامه، ويجعل الأرض والساكنين فيها يسجدون للوحش الأول الذي شفي جرحه المميت 13 ويصنع آيات عظيمة، حتى إنه يجعل ناراً تنزل من السماء على الأرض قدام الناس 14 ويضل الساكنين على الأرض بالآيات التي أعطي أن يصنعها أمام الوحش، قائلاً للساكنين على الأرض أن يصنعوا صورة للوحش الذي كان به جرح السيف وعاش 15 وأعطي أن يعطي روحاً لصورة الوحش، حتى تتكلم صورة الوحش، ويجعل جميع الذين لا يسجدون لصورة الوحش يقتلون.</a:t>
            </a:r>
            <a:endParaRPr lang="en-SG" sz="2800" dirty="0">
              <a:effectLst/>
              <a:ea typeface="Times New Roman" panose="02020603050405020304" pitchFamily="18" charset="0"/>
            </a:endParaRPr>
          </a:p>
        </p:txBody>
      </p:sp>
    </p:spTree>
    <p:extLst>
      <p:ext uri="{BB962C8B-B14F-4D97-AF65-F5344CB8AC3E}">
        <p14:creationId xmlns:p14="http://schemas.microsoft.com/office/powerpoint/2010/main" val="298978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39C808-63CD-0A28-5BB5-06A902C9698F}"/>
              </a:ext>
            </a:extLst>
          </p:cNvPr>
          <p:cNvSpPr txBox="1"/>
          <p:nvPr/>
        </p:nvSpPr>
        <p:spPr>
          <a:xfrm>
            <a:off x="447040" y="508000"/>
            <a:ext cx="11460480" cy="2042547"/>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Arial" panose="020B0604020202020204" pitchFamily="34" charset="0"/>
              </a:rPr>
              <a:t>رؤيا 13: 1-9، 11-18</a:t>
            </a:r>
            <a:endParaRPr kumimoji="0" lang="en-SG" sz="2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algn="ctr">
              <a:lnSpc>
                <a:spcPct val="115000"/>
              </a:lnSpc>
            </a:pPr>
            <a:r>
              <a:rPr lang="ar-JO" sz="2800" dirty="0">
                <a:effectLst/>
                <a:ea typeface="Times New Roman" panose="02020603050405020304" pitchFamily="18" charset="0"/>
              </a:rPr>
              <a:t>16 ويجعل الجميع: الصغار والكبار، والأغنياء والفقراء، والأحرار والعبيد، تصنع لهم سمة على يدهم اليمنى أو على جبهتهم 17 وأن لا يقدر أحد أن يشتري أو يبيع، إلا من له السمة أو اسم الوحش أو عدد اسمه 18 هنا الحكمة! من له فهم فليحسب عدد الوحش، فإنه عدد إنسان، وعدده: ستمئة وستة وستون.</a:t>
            </a:r>
            <a:endParaRPr lang="en-SG" sz="2800" dirty="0">
              <a:effectLst/>
              <a:ea typeface="Times New Roman" panose="02020603050405020304" pitchFamily="18" charset="0"/>
            </a:endParaRPr>
          </a:p>
        </p:txBody>
      </p:sp>
    </p:spTree>
    <p:extLst>
      <p:ext uri="{BB962C8B-B14F-4D97-AF65-F5344CB8AC3E}">
        <p14:creationId xmlns:p14="http://schemas.microsoft.com/office/powerpoint/2010/main" val="211071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AA30D-157B-7535-8CF2-5EA2F714E6C1}"/>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8C06A4E2-6FD7-76FD-6C6A-493426FCFA8D}"/>
              </a:ext>
            </a:extLst>
          </p:cNvPr>
          <p:cNvSpPr txBox="1"/>
          <p:nvPr/>
        </p:nvSpPr>
        <p:spPr>
          <a:xfrm>
            <a:off x="457200" y="698508"/>
            <a:ext cx="11358880" cy="2865336"/>
          </a:xfrm>
          <a:prstGeom prst="rect">
            <a:avLst/>
          </a:prstGeom>
          <a:noFill/>
        </p:spPr>
        <p:txBody>
          <a:bodyPr wrap="square">
            <a:spAutoFit/>
          </a:bodyPr>
          <a:lstStyle/>
          <a:p>
            <a:pPr lvl="0" algn="r" rtl="1">
              <a:lnSpc>
                <a:spcPct val="115000"/>
              </a:lnSpc>
            </a:pPr>
            <a:r>
              <a:rPr lang="ar-JO" sz="3200" b="1" dirty="0">
                <a:solidFill>
                  <a:schemeClr val="bg1"/>
                </a:solidFill>
                <a:effectLst/>
                <a:latin typeface="Calibri" panose="020F0502020204030204" pitchFamily="34" charset="0"/>
                <a:ea typeface="Times New Roman" panose="02020603050405020304" pitchFamily="18" charset="0"/>
              </a:rPr>
              <a:t>بحسب يوحنا</a:t>
            </a:r>
            <a:endParaRPr lang="en-SG" sz="3200" b="1" dirty="0">
              <a:solidFill>
                <a:schemeClr val="bg1"/>
              </a:solidFill>
              <a:effectLst/>
              <a:latin typeface="Calibri" panose="020F0502020204030204" pitchFamily="34" charset="0"/>
              <a:ea typeface="Times New Roman" panose="02020603050405020304" pitchFamily="18" charset="0"/>
            </a:endParaRP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ea typeface="Times New Roman" panose="02020603050405020304" pitchFamily="18" charset="0"/>
              </a:rPr>
              <a:t>يمثل الوحش أو المملكة النهائية كل الأمم الشريرة والإمبراطوريات السبع في الماضي.</a:t>
            </a: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ea typeface="Times New Roman" panose="02020603050405020304" pitchFamily="18" charset="0"/>
              </a:rPr>
              <a:t>التيجان العشرة هي آخر عشرة ملوك يشكلون تحالفاً حاكمًا معززاً بالشيطان. </a:t>
            </a: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ea typeface="Times New Roman" panose="02020603050405020304" pitchFamily="18" charset="0"/>
              </a:rPr>
              <a:t>يصبح ضد المسيح هو هوية الوحش ويتعافى من جرح مميت في المعركة.</a:t>
            </a:r>
          </a:p>
          <a:p>
            <a:pPr marL="342900" lvl="0" indent="-342900" algn="r" rtl="1">
              <a:lnSpc>
                <a:spcPct val="115000"/>
              </a:lnSpc>
              <a:spcBef>
                <a:spcPts val="500"/>
              </a:spcBef>
              <a:buFont typeface="Symbol" panose="05050102010706020507" pitchFamily="18" charset="2"/>
              <a:buChar char=""/>
            </a:pPr>
            <a:r>
              <a:rPr lang="ar-JO" sz="2800" dirty="0">
                <a:solidFill>
                  <a:schemeClr val="bg1"/>
                </a:solidFill>
                <a:effectLst/>
                <a:ea typeface="Times New Roman" panose="02020603050405020304" pitchFamily="18" charset="0"/>
              </a:rPr>
              <a:t>يقوم النبي الكذاب بآيات عجيبة ويربط العالم بضد المسيح بإجبارهم على حمل سمته، 666.</a:t>
            </a:r>
            <a:endParaRPr lang="en-SG" sz="28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172516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AA30D-157B-7535-8CF2-5EA2F714E6C1}"/>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6148" name="Picture 4" descr="Jesus, King of the Eternal Kingdom — Wallenstein Bible Chapel | Exalt,  Equip, Engage">
            <a:extLst>
              <a:ext uri="{FF2B5EF4-FFF2-40B4-BE49-F238E27FC236}">
                <a16:creationId xmlns:a16="http://schemas.microsoft.com/office/drawing/2014/main" id="{CD3228AF-A487-56BA-65CE-270693979B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5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86632177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733" b="1" dirty="0">
                <a:solidFill>
                  <a:srgbClr val="FFFFFF"/>
                </a:solidFill>
                <a:latin typeface="Arial" panose="020B0604020202020204" pitchFamily="34" charset="0"/>
                <a:ea typeface="ＭＳ Ｐゴシック" charset="0"/>
                <a:cs typeface="Arial" panose="020B0604020202020204" pitchFamily="34" charset="0"/>
              </a:rPr>
              <a:t>رابط وعظ العهد القديم على </a:t>
            </a:r>
            <a:r>
              <a:rPr lang="en-US" sz="3733"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4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ar-JO"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116992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in chairs&#10;&#10;Description automatically generated with medium confidence">
            <a:extLst>
              <a:ext uri="{FF2B5EF4-FFF2-40B4-BE49-F238E27FC236}">
                <a16:creationId xmlns:a16="http://schemas.microsoft.com/office/drawing/2014/main" id="{FE3F2FA6-6038-69D8-B4D6-D91F1ED33C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6149" y="170524"/>
            <a:ext cx="10319702" cy="6516952"/>
          </a:xfrm>
          <a:prstGeom prst="rect">
            <a:avLst/>
          </a:prstGeom>
        </p:spPr>
      </p:pic>
    </p:spTree>
    <p:extLst>
      <p:ext uri="{BB962C8B-B14F-4D97-AF65-F5344CB8AC3E}">
        <p14:creationId xmlns:p14="http://schemas.microsoft.com/office/powerpoint/2010/main" val="19777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people posing for a photo&#10;&#10;Description automatically generated">
            <a:extLst>
              <a:ext uri="{FF2B5EF4-FFF2-40B4-BE49-F238E27FC236}">
                <a16:creationId xmlns:a16="http://schemas.microsoft.com/office/drawing/2014/main" id="{2B7C8CCE-E3A7-94DA-FF68-8C03A9B5EB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6850" y="173518"/>
            <a:ext cx="11798300" cy="6512763"/>
          </a:xfrm>
          <a:prstGeom prst="rect">
            <a:avLst/>
          </a:prstGeom>
        </p:spPr>
      </p:pic>
    </p:spTree>
    <p:extLst>
      <p:ext uri="{BB962C8B-B14F-4D97-AF65-F5344CB8AC3E}">
        <p14:creationId xmlns:p14="http://schemas.microsoft.com/office/powerpoint/2010/main" val="283225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ext&#10;&#10;Description automatically generated">
            <a:extLst>
              <a:ext uri="{FF2B5EF4-FFF2-40B4-BE49-F238E27FC236}">
                <a16:creationId xmlns:a16="http://schemas.microsoft.com/office/drawing/2014/main" id="{3EC652B4-8B0D-F44C-C227-38CF0C66182B}"/>
              </a:ext>
            </a:extLst>
          </p:cNvPr>
          <p:cNvPicPr>
            <a:picLocks noChangeAspect="1"/>
          </p:cNvPicPr>
          <p:nvPr/>
        </p:nvPicPr>
        <p:blipFill rotWithShape="1">
          <a:blip r:embed="rId2">
            <a:extLst>
              <a:ext uri="{28A0092B-C50C-407E-A947-70E740481C1C}">
                <a14:useLocalDpi xmlns:a14="http://schemas.microsoft.com/office/drawing/2010/main" val="0"/>
              </a:ext>
            </a:extLst>
          </a:blip>
          <a:srcRect t="8108" b="18779"/>
          <a:stretch/>
        </p:blipFill>
        <p:spPr>
          <a:xfrm>
            <a:off x="-1504" y="1282"/>
            <a:ext cx="12191980" cy="5950067"/>
          </a:xfrm>
          <a:prstGeom prst="rect">
            <a:avLst/>
          </a:prstGeom>
        </p:spPr>
      </p:pic>
      <p:sp>
        <p:nvSpPr>
          <p:cNvPr id="4" name="Rectangle 3">
            <a:extLst>
              <a:ext uri="{FF2B5EF4-FFF2-40B4-BE49-F238E27FC236}">
                <a16:creationId xmlns:a16="http://schemas.microsoft.com/office/drawing/2014/main" id="{8DBC64BD-A299-EED2-7D92-8F381C04F2F3}"/>
              </a:ext>
            </a:extLst>
          </p:cNvPr>
          <p:cNvSpPr>
            <a:spLocks noChangeArrowheads="1"/>
          </p:cNvSpPr>
          <p:nvPr/>
        </p:nvSpPr>
        <p:spPr bwMode="auto">
          <a:xfrm>
            <a:off x="2262751" y="6096254"/>
            <a:ext cx="7061813" cy="479418"/>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الثقة بتدبير الله في سفر دانيال</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6" name="Rectangle 5">
            <a:extLst>
              <a:ext uri="{FF2B5EF4-FFF2-40B4-BE49-F238E27FC236}">
                <a16:creationId xmlns:a16="http://schemas.microsoft.com/office/drawing/2014/main" id="{4EFBA5C4-6CCC-7FD1-2083-9E873056AB1F}"/>
              </a:ext>
            </a:extLst>
          </p:cNvPr>
          <p:cNvSpPr>
            <a:spLocks noChangeArrowheads="1"/>
          </p:cNvSpPr>
          <p:nvPr/>
        </p:nvSpPr>
        <p:spPr bwMode="auto">
          <a:xfrm>
            <a:off x="8191041" y="1608464"/>
            <a:ext cx="2528371" cy="38558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دانيال 1</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5" name="Rectangle 4">
            <a:extLst>
              <a:ext uri="{FF2B5EF4-FFF2-40B4-BE49-F238E27FC236}">
                <a16:creationId xmlns:a16="http://schemas.microsoft.com/office/drawing/2014/main" id="{1ADF55A4-6591-0E28-ABBF-86ECE3E1BC14}"/>
              </a:ext>
            </a:extLst>
          </p:cNvPr>
          <p:cNvSpPr>
            <a:spLocks noChangeArrowheads="1"/>
          </p:cNvSpPr>
          <p:nvPr/>
        </p:nvSpPr>
        <p:spPr bwMode="auto">
          <a:xfrm>
            <a:off x="0" y="-35386"/>
            <a:ext cx="12190475" cy="97303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4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الله رجلاً يمتلك الله خطة</a:t>
            </a:r>
            <a:endParaRPr kumimoji="0" lang="en-US" sz="4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49252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671DC4-CFF9-C08B-590B-8E3233C65132}"/>
              </a:ext>
            </a:extLst>
          </p:cNvPr>
          <p:cNvSpPr/>
          <p:nvPr/>
        </p:nvSpPr>
        <p:spPr>
          <a:xfrm>
            <a:off x="0" y="0"/>
            <a:ext cx="56896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1028" name="Picture 4" descr="A rock on a beach&#10;&#10;Description automatically generated with low confidence">
            <a:extLst>
              <a:ext uri="{FF2B5EF4-FFF2-40B4-BE49-F238E27FC236}">
                <a16:creationId xmlns:a16="http://schemas.microsoft.com/office/drawing/2014/main" id="{964A6ADB-D83E-2F6F-CC6D-335C42927B9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52C1B9-3E59-F00E-AE45-24DCC3763D04}"/>
              </a:ext>
            </a:extLst>
          </p:cNvPr>
          <p:cNvSpPr txBox="1"/>
          <p:nvPr/>
        </p:nvSpPr>
        <p:spPr>
          <a:xfrm>
            <a:off x="46511" y="1788083"/>
            <a:ext cx="3816096"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رؤيا دانيال الثالثة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200" b="1" i="0" u="sng"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القسم 2</a:t>
            </a:r>
            <a:endParaRPr kumimoji="0" lang="en-SG" sz="3200" b="1" i="0" u="sng"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القلاع الرملية</a:t>
            </a:r>
            <a:endParaRPr kumimoji="0" lang="en-SG"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CE9AA68-2DAC-26D5-5D8B-A4754CAEA0F8}"/>
              </a:ext>
            </a:extLst>
          </p:cNvPr>
          <p:cNvSpPr txBox="1"/>
          <p:nvPr/>
        </p:nvSpPr>
        <p:spPr>
          <a:xfrm>
            <a:off x="46511" y="5338704"/>
            <a:ext cx="3748178" cy="523220"/>
          </a:xfrm>
          <a:prstGeom prst="rect">
            <a:avLst/>
          </a:prstGeom>
          <a:noFill/>
        </p:spPr>
        <p:txBody>
          <a:bodyPr wrap="square">
            <a:spAutoFit/>
          </a:bodyPr>
          <a:lstStyle/>
          <a:p>
            <a:pPr algn="ctr"/>
            <a:r>
              <a:rPr lang="ar-JO" sz="2800" b="1" dirty="0">
                <a:solidFill>
                  <a:schemeClr val="bg1"/>
                </a:solidFill>
                <a:effectLst/>
                <a:ea typeface="Calibri" panose="020F0502020204030204" pitchFamily="34" charset="0"/>
                <a:cs typeface="Times New Roman" panose="02020603050405020304" pitchFamily="18" charset="0"/>
              </a:rPr>
              <a:t>دانيال 11-12</a:t>
            </a:r>
            <a:endParaRPr lang="en-SG" sz="2800" b="1" dirty="0"/>
          </a:p>
        </p:txBody>
      </p:sp>
    </p:spTree>
    <p:extLst>
      <p:ext uri="{BB962C8B-B14F-4D97-AF65-F5344CB8AC3E}">
        <p14:creationId xmlns:p14="http://schemas.microsoft.com/office/powerpoint/2010/main" val="40675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D7D4E6-0EB1-72FA-B83E-C649563F09B4}"/>
              </a:ext>
            </a:extLst>
          </p:cNvPr>
          <p:cNvSpPr/>
          <p:nvPr/>
        </p:nvSpPr>
        <p:spPr>
          <a:xfrm>
            <a:off x="0" y="0"/>
            <a:ext cx="56896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1028" name="Picture 4" descr="A rock on a beach&#10;&#10;Description automatically generated with low confidence">
            <a:extLst>
              <a:ext uri="{FF2B5EF4-FFF2-40B4-BE49-F238E27FC236}">
                <a16:creationId xmlns:a16="http://schemas.microsoft.com/office/drawing/2014/main" id="{964A6ADB-D83E-2F6F-CC6D-335C42927B9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82571"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3D5AD6-4FD5-89B8-DEB2-37C1B4855CFB}"/>
              </a:ext>
            </a:extLst>
          </p:cNvPr>
          <p:cNvSpPr txBox="1"/>
          <p:nvPr/>
        </p:nvSpPr>
        <p:spPr>
          <a:xfrm>
            <a:off x="368299" y="434437"/>
            <a:ext cx="8552181" cy="5007781"/>
          </a:xfrm>
          <a:prstGeom prst="rect">
            <a:avLst/>
          </a:prstGeom>
          <a:solidFill>
            <a:schemeClr val="tx1"/>
          </a:solidFill>
        </p:spPr>
        <p:txBody>
          <a:bodyPr wrap="square">
            <a:spAutoFit/>
          </a:bodyPr>
          <a:lstStyle/>
          <a:p>
            <a:pPr algn="r">
              <a:lnSpc>
                <a:spcPct val="115000"/>
              </a:lnSpc>
            </a:pPr>
            <a:r>
              <a:rPr lang="ar-JO"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كلمة من المخرج: يهوه الصباؤوت </a:t>
            </a: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(11: 1)</a:t>
            </a:r>
          </a:p>
          <a:p>
            <a:pPr algn="r">
              <a:lnSpc>
                <a:spcPct val="115000"/>
              </a:lnSpc>
            </a:pPr>
            <a:r>
              <a:rPr lang="ar-JO" sz="28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الحلقة 1</a:t>
            </a:r>
            <a:r>
              <a:rPr lang="ar-JO"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صوت وحركة </a:t>
            </a: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(11: 2-4)</a:t>
            </a:r>
          </a:p>
          <a:p>
            <a:pPr algn="r">
              <a:lnSpc>
                <a:spcPct val="115000"/>
              </a:lnSpc>
            </a:pPr>
            <a:r>
              <a:rPr lang="ar-JO" sz="28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الحلقة 2</a:t>
            </a:r>
            <a:r>
              <a:rPr lang="ar-JO"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احذر من الزوجة المرفوضة </a:t>
            </a:r>
            <a:r>
              <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(11: 5-6)</a:t>
            </a:r>
          </a:p>
          <a:p>
            <a:pPr algn="r">
              <a:lnSpc>
                <a:spcPct val="115000"/>
              </a:lnSpc>
            </a:pPr>
            <a:r>
              <a:rPr lang="ar-JO" sz="28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الحلقة 3</a:t>
            </a:r>
            <a:r>
              <a:rPr lang="ar-JO"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     تلك كانت أختي. . . وأمتعتي </a:t>
            </a:r>
            <a:r>
              <a:rPr lang="ar-JO" sz="2800" dirty="0">
                <a:solidFill>
                  <a:schemeClr val="bg1"/>
                </a:solidFill>
                <a:latin typeface="Arial" panose="020B0604020202020204" pitchFamily="34" charset="0"/>
                <a:ea typeface="Times New Roman" panose="02020603050405020304" pitchFamily="18" charset="0"/>
                <a:cs typeface="Arial" panose="020B0604020202020204" pitchFamily="34" charset="0"/>
              </a:rPr>
              <a:t>(11: 5-6)</a:t>
            </a:r>
          </a:p>
          <a:p>
            <a:pPr algn="r">
              <a:lnSpc>
                <a:spcPct val="115000"/>
              </a:lnSpc>
            </a:pPr>
            <a:r>
              <a:rPr lang="ar-JO" sz="28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الحلقة 4</a:t>
            </a:r>
            <a:r>
              <a:rPr lang="ar-JO"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     التجاوز </a:t>
            </a:r>
            <a:r>
              <a:rPr lang="ar-JO" sz="2800" dirty="0">
                <a:solidFill>
                  <a:schemeClr val="bg1"/>
                </a:solidFill>
                <a:latin typeface="Arial" panose="020B0604020202020204" pitchFamily="34" charset="0"/>
                <a:ea typeface="Times New Roman" panose="02020603050405020304" pitchFamily="18" charset="0"/>
                <a:cs typeface="Arial" panose="020B0604020202020204" pitchFamily="34" charset="0"/>
              </a:rPr>
              <a:t>(11: 10-20)</a:t>
            </a:r>
          </a:p>
          <a:p>
            <a:pPr algn="r">
              <a:lnSpc>
                <a:spcPct val="115000"/>
              </a:lnSpc>
            </a:pPr>
            <a:r>
              <a:rPr lang="ar-JO" sz="28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الحلقة 5</a:t>
            </a:r>
            <a:r>
              <a:rPr lang="ar-JO"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      الشخص الحقير </a:t>
            </a:r>
            <a:r>
              <a:rPr lang="ar-JO" sz="2800" dirty="0">
                <a:solidFill>
                  <a:schemeClr val="bg1"/>
                </a:solidFill>
                <a:latin typeface="Arial" panose="020B0604020202020204" pitchFamily="34" charset="0"/>
                <a:ea typeface="Times New Roman" panose="02020603050405020304" pitchFamily="18" charset="0"/>
                <a:cs typeface="Arial" panose="020B0604020202020204" pitchFamily="34" charset="0"/>
              </a:rPr>
              <a:t>(11: 21-35)</a:t>
            </a:r>
          </a:p>
          <a:p>
            <a:pPr algn="r">
              <a:lnSpc>
                <a:spcPct val="115000"/>
              </a:lnSpc>
            </a:pPr>
            <a:endPar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r">
              <a:lnSpc>
                <a:spcPct val="115000"/>
              </a:lnSpc>
            </a:pPr>
            <a:endPar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r">
              <a:lnSpc>
                <a:spcPct val="115000"/>
              </a:lnSpc>
            </a:pPr>
            <a:endParaRPr lang="ar-JO"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SG"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4872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D7D4E6-0EB1-72FA-B83E-C649563F09B4}"/>
              </a:ext>
            </a:extLst>
          </p:cNvPr>
          <p:cNvSpPr/>
          <p:nvPr/>
        </p:nvSpPr>
        <p:spPr>
          <a:xfrm>
            <a:off x="0" y="0"/>
            <a:ext cx="56896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1028" name="Picture 4" descr="A rock on a beach&#10;&#10;Description automatically generated with low confidence">
            <a:extLst>
              <a:ext uri="{FF2B5EF4-FFF2-40B4-BE49-F238E27FC236}">
                <a16:creationId xmlns:a16="http://schemas.microsoft.com/office/drawing/2014/main" id="{964A6ADB-D83E-2F6F-CC6D-335C42927B9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82571"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929930-3EBE-8BCA-308B-9387C112D214}"/>
              </a:ext>
            </a:extLst>
          </p:cNvPr>
          <p:cNvSpPr txBox="1"/>
          <p:nvPr/>
        </p:nvSpPr>
        <p:spPr>
          <a:xfrm>
            <a:off x="1536700" y="4069517"/>
            <a:ext cx="9118600" cy="2493952"/>
          </a:xfrm>
          <a:prstGeom prst="rect">
            <a:avLst/>
          </a:prstGeom>
          <a:solidFill>
            <a:srgbClr val="FFC000"/>
          </a:solidFill>
        </p:spPr>
        <p:txBody>
          <a:bodyPr wrap="square">
            <a:spAutoFit/>
          </a:bodyPr>
          <a:lstStyle/>
          <a:p>
            <a:pPr marL="342900" lvl="0" indent="-342900" algn="r" rtl="1">
              <a:lnSpc>
                <a:spcPct val="115000"/>
              </a:lnSpc>
              <a:spcBef>
                <a:spcPts val="1200"/>
              </a:spcBef>
              <a:spcAft>
                <a:spcPts val="0"/>
              </a:spcAft>
              <a:buFont typeface="Symbol" panose="05050102010706020507" pitchFamily="18" charset="2"/>
              <a:buChar char=""/>
            </a:pPr>
            <a:r>
              <a:rPr lang="ar-JO" sz="2800" dirty="0">
                <a:solidFill>
                  <a:srgbClr val="000000"/>
                </a:solidFill>
                <a:latin typeface="Helvetica" panose="020B0604020202020204" pitchFamily="34" charset="0"/>
                <a:ea typeface="Arial Unicode MS"/>
                <a:cs typeface="Arial Unicode MS"/>
              </a:rPr>
              <a:t>يتفاخر (دا 7: 20، 25)</a:t>
            </a:r>
            <a:endParaRPr lang="en-US" sz="2800" dirty="0">
              <a:solidFill>
                <a:srgbClr val="000000"/>
              </a:solidFill>
              <a:effectLst/>
              <a:latin typeface="Calibri" panose="020F0502020204030204" pitchFamily="34" charset="0"/>
              <a:ea typeface="Arial Unicode MS"/>
              <a:cs typeface="Arial Unicode MS"/>
            </a:endParaRPr>
          </a:p>
          <a:p>
            <a:pPr marL="342900" lvl="0" indent="-342900" algn="r" rtl="1">
              <a:lnSpc>
                <a:spcPct val="115000"/>
              </a:lnSpc>
              <a:spcBef>
                <a:spcPts val="1200"/>
              </a:spcBef>
              <a:spcAft>
                <a:spcPts val="0"/>
              </a:spcAft>
              <a:buFont typeface="Symbol" panose="05050102010706020507" pitchFamily="18" charset="2"/>
              <a:buChar char=""/>
            </a:pPr>
            <a:r>
              <a:rPr lang="ar-JO" sz="2800" dirty="0">
                <a:solidFill>
                  <a:srgbClr val="000000"/>
                </a:solidFill>
                <a:latin typeface="Calibri" panose="020F0502020204030204" pitchFamily="34" charset="0"/>
                <a:ea typeface="Arial Unicode MS"/>
                <a:cs typeface="Arial Unicode MS"/>
              </a:rPr>
              <a:t>يتحدى الله</a:t>
            </a:r>
            <a:endParaRPr lang="en-SG" sz="2800" dirty="0">
              <a:solidFill>
                <a:srgbClr val="000000"/>
              </a:solidFill>
              <a:effectLst/>
              <a:latin typeface="Helvetica" panose="020B0604020202020204" pitchFamily="34" charset="0"/>
              <a:ea typeface="Arial Unicode MS"/>
              <a:cs typeface="Arial Unicode MS"/>
            </a:endParaRPr>
          </a:p>
          <a:p>
            <a:pPr marL="342900" lvl="0" indent="-342900" algn="r" rtl="1">
              <a:lnSpc>
                <a:spcPct val="115000"/>
              </a:lnSpc>
              <a:spcBef>
                <a:spcPts val="1200"/>
              </a:spcBef>
              <a:spcAft>
                <a:spcPts val="0"/>
              </a:spcAft>
              <a:buFont typeface="Symbol" panose="05050102010706020507" pitchFamily="18" charset="2"/>
              <a:buChar char=""/>
            </a:pPr>
            <a:r>
              <a:rPr lang="ar-JO" sz="2800" dirty="0">
                <a:solidFill>
                  <a:srgbClr val="000000"/>
                </a:solidFill>
                <a:latin typeface="Calibri" panose="020F0502020204030204" pitchFamily="34" charset="0"/>
                <a:ea typeface="Arial Unicode MS"/>
                <a:cs typeface="Arial Unicode MS"/>
              </a:rPr>
              <a:t>يهتم لطموحه الخاص فقط</a:t>
            </a:r>
            <a:endParaRPr lang="en-US" sz="2800" dirty="0">
              <a:solidFill>
                <a:srgbClr val="000000"/>
              </a:solidFill>
              <a:effectLst/>
              <a:latin typeface="Calibri" panose="020F0502020204030204" pitchFamily="34" charset="0"/>
              <a:ea typeface="Arial Unicode MS"/>
              <a:cs typeface="Arial Unicode MS"/>
            </a:endParaRPr>
          </a:p>
          <a:p>
            <a:pPr marL="342900" lvl="0" indent="-342900" algn="r" rtl="1">
              <a:lnSpc>
                <a:spcPct val="115000"/>
              </a:lnSpc>
              <a:spcBef>
                <a:spcPts val="1200"/>
              </a:spcBef>
              <a:spcAft>
                <a:spcPts val="0"/>
              </a:spcAft>
              <a:buFont typeface="Symbol" panose="05050102010706020507" pitchFamily="18" charset="2"/>
              <a:buChar char=""/>
            </a:pPr>
            <a:r>
              <a:rPr lang="ar-JO" sz="2800" dirty="0">
                <a:solidFill>
                  <a:srgbClr val="000000"/>
                </a:solidFill>
                <a:latin typeface="Helvetica" panose="020B0604020202020204" pitchFamily="34" charset="0"/>
                <a:ea typeface="Arial Unicode MS"/>
                <a:cs typeface="Arial Unicode MS"/>
              </a:rPr>
              <a:t>يكتسب القوة من خلال الحشد العسكري والتلاعب</a:t>
            </a:r>
            <a:endParaRPr lang="en-SG" sz="2800" dirty="0">
              <a:solidFill>
                <a:srgbClr val="000000"/>
              </a:solidFill>
              <a:effectLst/>
              <a:latin typeface="Helvetica" panose="020B0604020202020204" pitchFamily="34" charset="0"/>
              <a:ea typeface="Arial Unicode MS"/>
              <a:cs typeface="Arial Unicode MS"/>
            </a:endParaRPr>
          </a:p>
        </p:txBody>
      </p:sp>
      <p:sp>
        <p:nvSpPr>
          <p:cNvPr id="3" name="TextBox 2">
            <a:extLst>
              <a:ext uri="{FF2B5EF4-FFF2-40B4-BE49-F238E27FC236}">
                <a16:creationId xmlns:a16="http://schemas.microsoft.com/office/drawing/2014/main" id="{873D421D-9297-9B06-FB89-A6ED542AC242}"/>
              </a:ext>
            </a:extLst>
          </p:cNvPr>
          <p:cNvSpPr txBox="1"/>
          <p:nvPr/>
        </p:nvSpPr>
        <p:spPr>
          <a:xfrm>
            <a:off x="368299" y="434437"/>
            <a:ext cx="8552181" cy="3023328"/>
          </a:xfrm>
          <a:prstGeom prst="rect">
            <a:avLst/>
          </a:prstGeom>
          <a:solidFill>
            <a:schemeClr val="tx1"/>
          </a:solidFill>
        </p:spPr>
        <p:txBody>
          <a:bodyPr wrap="square">
            <a:sp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كلمة من المخرج: يهوه الصباؤوت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(11: 1)</a:t>
            </a:r>
          </a:p>
          <a:p>
            <a:pPr marL="0" marR="0" lvl="0" indent="0" algn="r" defTabSz="914400" rtl="0" eaLnBrk="1" fontAlgn="auto" latinLnBrk="0" hangingPunct="1">
              <a:lnSpc>
                <a:spcPct val="115000"/>
              </a:lnSpc>
              <a:spcBef>
                <a:spcPts val="0"/>
              </a:spcBef>
              <a:spcAft>
                <a:spcPts val="0"/>
              </a:spcAft>
              <a:buClrTx/>
              <a:buSzTx/>
              <a:buFontTx/>
              <a:buNone/>
              <a:tabLst/>
              <a:defRPr/>
            </a:pPr>
            <a:r>
              <a:rPr kumimoji="0" lang="ar-JO" sz="28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الحلقة 1</a:t>
            </a: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صوت وحركة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(11: 2-4)</a:t>
            </a:r>
          </a:p>
          <a:p>
            <a:pPr marL="0" marR="0" lvl="0" indent="0" algn="r" defTabSz="914400" rtl="0" eaLnBrk="1" fontAlgn="auto" latinLnBrk="0" hangingPunct="1">
              <a:lnSpc>
                <a:spcPct val="115000"/>
              </a:lnSpc>
              <a:spcBef>
                <a:spcPts val="0"/>
              </a:spcBef>
              <a:spcAft>
                <a:spcPts val="0"/>
              </a:spcAft>
              <a:buClrTx/>
              <a:buSzTx/>
              <a:buFontTx/>
              <a:buNone/>
              <a:tabLst/>
              <a:defRPr/>
            </a:pPr>
            <a:r>
              <a:rPr kumimoji="0" lang="ar-JO" sz="28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الحلقة 2</a:t>
            </a: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احذر من الزوجة المرفوضة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(11: 5-6)</a:t>
            </a:r>
          </a:p>
          <a:p>
            <a:pPr marL="0" marR="0" lvl="0" indent="0" algn="r" defTabSz="914400" rtl="0" eaLnBrk="1" fontAlgn="auto" latinLnBrk="0" hangingPunct="1">
              <a:lnSpc>
                <a:spcPct val="115000"/>
              </a:lnSpc>
              <a:spcBef>
                <a:spcPts val="0"/>
              </a:spcBef>
              <a:spcAft>
                <a:spcPts val="0"/>
              </a:spcAft>
              <a:buClrTx/>
              <a:buSzTx/>
              <a:buFontTx/>
              <a:buNone/>
              <a:tabLst/>
              <a:defRPr/>
            </a:pPr>
            <a:r>
              <a:rPr kumimoji="0" lang="ar-JO" sz="28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الحلقة 3</a:t>
            </a: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تلك كانت أختي. . . وأمتعتي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(11: 5-6)</a:t>
            </a:r>
          </a:p>
          <a:p>
            <a:pPr marL="0" marR="0" lvl="0" indent="0" algn="r" defTabSz="914400" rtl="0" eaLnBrk="1" fontAlgn="auto" latinLnBrk="0" hangingPunct="1">
              <a:lnSpc>
                <a:spcPct val="115000"/>
              </a:lnSpc>
              <a:spcBef>
                <a:spcPts val="0"/>
              </a:spcBef>
              <a:spcAft>
                <a:spcPts val="0"/>
              </a:spcAft>
              <a:buClrTx/>
              <a:buSzTx/>
              <a:buFontTx/>
              <a:buNone/>
              <a:tabLst/>
              <a:defRPr/>
            </a:pPr>
            <a:r>
              <a:rPr kumimoji="0" lang="ar-JO" sz="28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الحلقة 4</a:t>
            </a: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التجاوز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(11: 10-20)</a:t>
            </a:r>
          </a:p>
          <a:p>
            <a:pPr marL="0" marR="0" lvl="0" indent="0" algn="r" defTabSz="914400" rtl="0" eaLnBrk="1" fontAlgn="auto" latinLnBrk="0" hangingPunct="1">
              <a:lnSpc>
                <a:spcPct val="115000"/>
              </a:lnSpc>
              <a:spcBef>
                <a:spcPts val="0"/>
              </a:spcBef>
              <a:spcAft>
                <a:spcPts val="0"/>
              </a:spcAft>
              <a:buClrTx/>
              <a:buSzTx/>
              <a:buFontTx/>
              <a:buNone/>
              <a:tabLst/>
              <a:defRPr/>
            </a:pPr>
            <a:r>
              <a:rPr kumimoji="0" lang="ar-JO" sz="28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الحلقة 5</a:t>
            </a: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الشخص الحقير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(11: 21-35)</a:t>
            </a:r>
          </a:p>
        </p:txBody>
      </p:sp>
    </p:spTree>
    <p:extLst>
      <p:ext uri="{BB962C8B-B14F-4D97-AF65-F5344CB8AC3E}">
        <p14:creationId xmlns:p14="http://schemas.microsoft.com/office/powerpoint/2010/main" val="146149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6EFE4F-F76A-E3DB-1894-C346028763F1}"/>
              </a:ext>
            </a:extLst>
          </p:cNvPr>
          <p:cNvSpPr/>
          <p:nvPr/>
        </p:nvSpPr>
        <p:spPr>
          <a:xfrm>
            <a:off x="0" y="0"/>
            <a:ext cx="12192000" cy="6857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A721FBA0-B351-7938-8779-285824D62DA6}"/>
              </a:ext>
            </a:extLst>
          </p:cNvPr>
          <p:cNvSpPr txBox="1"/>
          <p:nvPr/>
        </p:nvSpPr>
        <p:spPr>
          <a:xfrm>
            <a:off x="4486910" y="2721094"/>
            <a:ext cx="3218180" cy="584775"/>
          </a:xfrm>
          <a:prstGeom prst="rect">
            <a:avLst/>
          </a:prstGeom>
          <a:noFill/>
          <a:ln>
            <a:solidFill>
              <a:srgbClr val="FF0000"/>
            </a:solidFill>
          </a:ln>
        </p:spPr>
        <p:txBody>
          <a:bodyPr wrap="square">
            <a:spAutoFit/>
          </a:bodyPr>
          <a:lstStyle/>
          <a:p>
            <a:pPr algn="ctr"/>
            <a:r>
              <a:rPr lang="ar-JO" sz="3200" dirty="0">
                <a:solidFill>
                  <a:schemeClr val="bg1"/>
                </a:solidFill>
                <a:effectLst/>
                <a:latin typeface="Calibri" panose="020F0502020204030204" pitchFamily="34" charset="0"/>
                <a:ea typeface="Times New Roman" panose="02020603050405020304" pitchFamily="18" charset="0"/>
              </a:rPr>
              <a:t>ضد المسيح</a:t>
            </a:r>
            <a:endParaRPr lang="en-SG" sz="3200" dirty="0"/>
          </a:p>
        </p:txBody>
      </p:sp>
      <p:sp>
        <p:nvSpPr>
          <p:cNvPr id="6" name="TextBox 5">
            <a:extLst>
              <a:ext uri="{FF2B5EF4-FFF2-40B4-BE49-F238E27FC236}">
                <a16:creationId xmlns:a16="http://schemas.microsoft.com/office/drawing/2014/main" id="{3CA7C537-7F28-24B8-C958-E05DC6DF2893}"/>
              </a:ext>
            </a:extLst>
          </p:cNvPr>
          <p:cNvSpPr txBox="1"/>
          <p:nvPr/>
        </p:nvSpPr>
        <p:spPr>
          <a:xfrm>
            <a:off x="4568190" y="5037574"/>
            <a:ext cx="3055620" cy="523220"/>
          </a:xfrm>
          <a:prstGeom prst="rect">
            <a:avLst/>
          </a:prstGeom>
          <a:solidFill>
            <a:srgbClr val="C00000"/>
          </a:solidFill>
        </p:spPr>
        <p:txBody>
          <a:bodyPr wrap="square">
            <a:spAutoFit/>
          </a:bodyPr>
          <a:lstStyle/>
          <a:p>
            <a:pPr algn="ctr"/>
            <a:r>
              <a:rPr lang="ar-JO" sz="2800" dirty="0">
                <a:solidFill>
                  <a:schemeClr val="bg1"/>
                </a:solidFill>
                <a:effectLst/>
                <a:latin typeface="Calibri" panose="020F0502020204030204" pitchFamily="34" charset="0"/>
                <a:ea typeface="Times New Roman" panose="02020603050405020304" pitchFamily="18" charset="0"/>
              </a:rPr>
              <a:t>ملك الجنوب</a:t>
            </a:r>
            <a:endParaRPr lang="en-SG" sz="2800" dirty="0"/>
          </a:p>
        </p:txBody>
      </p:sp>
      <p:cxnSp>
        <p:nvCxnSpPr>
          <p:cNvPr id="8" name="Straight Arrow Connector 7">
            <a:extLst>
              <a:ext uri="{FF2B5EF4-FFF2-40B4-BE49-F238E27FC236}">
                <a16:creationId xmlns:a16="http://schemas.microsoft.com/office/drawing/2014/main" id="{B9C1BC93-7D85-082A-9A7E-84A97F88E759}"/>
              </a:ext>
            </a:extLst>
          </p:cNvPr>
          <p:cNvCxnSpPr/>
          <p:nvPr/>
        </p:nvCxnSpPr>
        <p:spPr>
          <a:xfrm flipV="1">
            <a:off x="6024880" y="3703315"/>
            <a:ext cx="0" cy="1356365"/>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89D88094-03FB-0556-B9D5-31C882351E3E}"/>
              </a:ext>
            </a:extLst>
          </p:cNvPr>
          <p:cNvSpPr txBox="1"/>
          <p:nvPr/>
        </p:nvSpPr>
        <p:spPr>
          <a:xfrm>
            <a:off x="4568190" y="526534"/>
            <a:ext cx="3055620" cy="523220"/>
          </a:xfrm>
          <a:prstGeom prst="rect">
            <a:avLst/>
          </a:prstGeom>
          <a:solidFill>
            <a:schemeClr val="accent5">
              <a:lumMod val="50000"/>
            </a:schemeClr>
          </a:solidFill>
        </p:spPr>
        <p:txBody>
          <a:bodyPr wrap="square">
            <a:spAutoFit/>
          </a:bodyPr>
          <a:lstStyle/>
          <a:p>
            <a:pPr algn="ctr"/>
            <a:r>
              <a:rPr lang="ar-JO" sz="2800" dirty="0">
                <a:solidFill>
                  <a:schemeClr val="bg1"/>
                </a:solidFill>
                <a:effectLst/>
                <a:latin typeface="Calibri" panose="020F0502020204030204" pitchFamily="34" charset="0"/>
                <a:ea typeface="Times New Roman" panose="02020603050405020304" pitchFamily="18" charset="0"/>
              </a:rPr>
              <a:t>ملك الشمال</a:t>
            </a:r>
            <a:endParaRPr lang="en-SG" sz="2800" dirty="0"/>
          </a:p>
        </p:txBody>
      </p:sp>
      <p:cxnSp>
        <p:nvCxnSpPr>
          <p:cNvPr id="11" name="Straight Arrow Connector 10">
            <a:extLst>
              <a:ext uri="{FF2B5EF4-FFF2-40B4-BE49-F238E27FC236}">
                <a16:creationId xmlns:a16="http://schemas.microsoft.com/office/drawing/2014/main" id="{369C3D05-09EC-B35C-6B75-BDBD34B171A2}"/>
              </a:ext>
            </a:extLst>
          </p:cNvPr>
          <p:cNvCxnSpPr/>
          <p:nvPr/>
        </p:nvCxnSpPr>
        <p:spPr>
          <a:xfrm>
            <a:off x="6014720" y="1039594"/>
            <a:ext cx="0" cy="1476916"/>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482054-4620-827B-276F-0D65B26E19C1}"/>
              </a:ext>
            </a:extLst>
          </p:cNvPr>
          <p:cNvSpPr txBox="1"/>
          <p:nvPr/>
        </p:nvSpPr>
        <p:spPr>
          <a:xfrm>
            <a:off x="5567681" y="4539734"/>
            <a:ext cx="918210" cy="1446550"/>
          </a:xfrm>
          <a:prstGeom prst="rect">
            <a:avLst/>
          </a:prstGeom>
          <a:noFill/>
        </p:spPr>
        <p:txBody>
          <a:bodyPr wrap="square">
            <a:spAutoFit/>
          </a:bodyPr>
          <a:lstStyle/>
          <a:p>
            <a:pPr algn="ctr"/>
            <a:r>
              <a:rPr lang="en-SG" sz="8800" b="1" dirty="0">
                <a:solidFill>
                  <a:schemeClr val="bg1"/>
                </a:solidFill>
                <a:effectLst/>
                <a:latin typeface="Calibri" panose="020F0502020204030204" pitchFamily="34" charset="0"/>
                <a:ea typeface="Times New Roman" panose="02020603050405020304" pitchFamily="18" charset="0"/>
              </a:rPr>
              <a:t>X</a:t>
            </a:r>
            <a:endParaRPr lang="en-SG" sz="8800" b="1" dirty="0"/>
          </a:p>
        </p:txBody>
      </p:sp>
      <p:sp>
        <p:nvSpPr>
          <p:cNvPr id="13" name="TextBox 12">
            <a:extLst>
              <a:ext uri="{FF2B5EF4-FFF2-40B4-BE49-F238E27FC236}">
                <a16:creationId xmlns:a16="http://schemas.microsoft.com/office/drawing/2014/main" id="{877509F6-52F1-46A9-6CC4-138C89FDB929}"/>
              </a:ext>
            </a:extLst>
          </p:cNvPr>
          <p:cNvSpPr txBox="1"/>
          <p:nvPr/>
        </p:nvSpPr>
        <p:spPr>
          <a:xfrm>
            <a:off x="5567681" y="59174"/>
            <a:ext cx="918210" cy="1446550"/>
          </a:xfrm>
          <a:prstGeom prst="rect">
            <a:avLst/>
          </a:prstGeom>
          <a:noFill/>
        </p:spPr>
        <p:txBody>
          <a:bodyPr wrap="square">
            <a:spAutoFit/>
          </a:bodyPr>
          <a:lstStyle/>
          <a:p>
            <a:pPr algn="ctr"/>
            <a:r>
              <a:rPr lang="en-SG" sz="8800" b="1" dirty="0">
                <a:solidFill>
                  <a:schemeClr val="bg1"/>
                </a:solidFill>
                <a:effectLst/>
                <a:latin typeface="Calibri" panose="020F0502020204030204" pitchFamily="34" charset="0"/>
                <a:ea typeface="Times New Roman" panose="02020603050405020304" pitchFamily="18" charset="0"/>
              </a:rPr>
              <a:t>X</a:t>
            </a:r>
            <a:endParaRPr lang="en-SG" sz="8800" b="1" dirty="0"/>
          </a:p>
        </p:txBody>
      </p:sp>
      <p:sp>
        <p:nvSpPr>
          <p:cNvPr id="16" name="Arrow: Down 15">
            <a:extLst>
              <a:ext uri="{FF2B5EF4-FFF2-40B4-BE49-F238E27FC236}">
                <a16:creationId xmlns:a16="http://schemas.microsoft.com/office/drawing/2014/main" id="{D8CDE304-A8BE-FC0B-3617-7049721D2EA5}"/>
              </a:ext>
            </a:extLst>
          </p:cNvPr>
          <p:cNvSpPr/>
          <p:nvPr/>
        </p:nvSpPr>
        <p:spPr>
          <a:xfrm>
            <a:off x="2804160" y="2721094"/>
            <a:ext cx="1473195" cy="2226826"/>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Arrow: Down 16">
            <a:extLst>
              <a:ext uri="{FF2B5EF4-FFF2-40B4-BE49-F238E27FC236}">
                <a16:creationId xmlns:a16="http://schemas.microsoft.com/office/drawing/2014/main" id="{16DD9C39-C58B-840B-495F-3BA0A844B75E}"/>
              </a:ext>
            </a:extLst>
          </p:cNvPr>
          <p:cNvSpPr/>
          <p:nvPr/>
        </p:nvSpPr>
        <p:spPr>
          <a:xfrm>
            <a:off x="7924800" y="2731254"/>
            <a:ext cx="1473195" cy="2226826"/>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TextBox 17">
            <a:extLst>
              <a:ext uri="{FF2B5EF4-FFF2-40B4-BE49-F238E27FC236}">
                <a16:creationId xmlns:a16="http://schemas.microsoft.com/office/drawing/2014/main" id="{097FB8FC-EE8C-C1BC-DBAF-F82F19DC6844}"/>
              </a:ext>
            </a:extLst>
          </p:cNvPr>
          <p:cNvSpPr txBox="1"/>
          <p:nvPr/>
        </p:nvSpPr>
        <p:spPr>
          <a:xfrm>
            <a:off x="4097655" y="6069856"/>
            <a:ext cx="3854450" cy="523220"/>
          </a:xfrm>
          <a:prstGeom prst="rect">
            <a:avLst/>
          </a:prstGeom>
          <a:solidFill>
            <a:srgbClr val="C00000"/>
          </a:solidFill>
        </p:spPr>
        <p:txBody>
          <a:bodyPr wrap="square">
            <a:spAutoFit/>
          </a:bodyPr>
          <a:lstStyle/>
          <a:p>
            <a:pPr algn="ctr"/>
            <a:r>
              <a:rPr lang="ar-JO" sz="2800" b="1" dirty="0">
                <a:solidFill>
                  <a:schemeClr val="bg1"/>
                </a:solidFill>
                <a:latin typeface="Calibri" panose="020F0502020204030204" pitchFamily="34" charset="0"/>
              </a:rPr>
              <a:t>مصر، ليبيا، الحبشة</a:t>
            </a:r>
            <a:endParaRPr lang="en-SG" sz="2800" b="1" dirty="0"/>
          </a:p>
        </p:txBody>
      </p:sp>
      <p:sp>
        <p:nvSpPr>
          <p:cNvPr id="19" name="Arrow: Up 18">
            <a:extLst>
              <a:ext uri="{FF2B5EF4-FFF2-40B4-BE49-F238E27FC236}">
                <a16:creationId xmlns:a16="http://schemas.microsoft.com/office/drawing/2014/main" id="{4EC36F0A-3486-249B-9003-FED02D831CD2}"/>
              </a:ext>
            </a:extLst>
          </p:cNvPr>
          <p:cNvSpPr/>
          <p:nvPr/>
        </p:nvSpPr>
        <p:spPr>
          <a:xfrm>
            <a:off x="1168400" y="2781459"/>
            <a:ext cx="1473195" cy="2166461"/>
          </a:xfrm>
          <a:prstGeom prst="up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Arrow: Up 20">
            <a:extLst>
              <a:ext uri="{FF2B5EF4-FFF2-40B4-BE49-F238E27FC236}">
                <a16:creationId xmlns:a16="http://schemas.microsoft.com/office/drawing/2014/main" id="{238AD4D5-8671-02BB-E9EA-ED68D6CBBDE1}"/>
              </a:ext>
            </a:extLst>
          </p:cNvPr>
          <p:cNvSpPr/>
          <p:nvPr/>
        </p:nvSpPr>
        <p:spPr>
          <a:xfrm>
            <a:off x="9605009" y="2731254"/>
            <a:ext cx="1473195" cy="2166461"/>
          </a:xfrm>
          <a:prstGeom prst="up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TextBox 21">
            <a:extLst>
              <a:ext uri="{FF2B5EF4-FFF2-40B4-BE49-F238E27FC236}">
                <a16:creationId xmlns:a16="http://schemas.microsoft.com/office/drawing/2014/main" id="{85672F87-8F45-429A-B5C1-A0C69675368F}"/>
              </a:ext>
            </a:extLst>
          </p:cNvPr>
          <p:cNvSpPr txBox="1"/>
          <p:nvPr/>
        </p:nvSpPr>
        <p:spPr>
          <a:xfrm>
            <a:off x="5555615" y="2290206"/>
            <a:ext cx="918210" cy="1446550"/>
          </a:xfrm>
          <a:prstGeom prst="rect">
            <a:avLst/>
          </a:prstGeom>
          <a:noFill/>
        </p:spPr>
        <p:txBody>
          <a:bodyPr wrap="square">
            <a:spAutoFit/>
          </a:bodyPr>
          <a:lstStyle/>
          <a:p>
            <a:pPr algn="ctr"/>
            <a:r>
              <a:rPr lang="en-SG" sz="8800" b="1" dirty="0">
                <a:solidFill>
                  <a:schemeClr val="bg1"/>
                </a:solidFill>
                <a:effectLst/>
                <a:latin typeface="Calibri" panose="020F0502020204030204" pitchFamily="34" charset="0"/>
                <a:ea typeface="Times New Roman" panose="02020603050405020304" pitchFamily="18" charset="0"/>
              </a:rPr>
              <a:t>X</a:t>
            </a:r>
            <a:endParaRPr lang="en-SG" sz="8800" b="1" dirty="0"/>
          </a:p>
        </p:txBody>
      </p:sp>
    </p:spTree>
    <p:extLst>
      <p:ext uri="{BB962C8B-B14F-4D97-AF65-F5344CB8AC3E}">
        <p14:creationId xmlns:p14="http://schemas.microsoft.com/office/powerpoint/2010/main" val="331964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par>
                          <p:cTn id="39" fill="hold">
                            <p:stCondLst>
                              <p:cond delay="5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p:bldP spid="13" grpId="0"/>
      <p:bldP spid="16" grpId="0" animBg="1"/>
      <p:bldP spid="17" grpId="0" animBg="1"/>
      <p:bldP spid="18" grpId="0" animBg="1"/>
      <p:bldP spid="19"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1346</Words>
  <Application>Microsoft Macintosh PowerPoint</Application>
  <PresentationFormat>Widescreen</PresentationFormat>
  <Paragraphs>104</Paragraphs>
  <Slides>27</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ＭＳ Ｐゴシック</vt:lpstr>
      <vt:lpstr>Arial</vt:lpstr>
      <vt:lpstr>Calibri</vt:lpstr>
      <vt:lpstr>Calibri Light</vt:lpstr>
      <vt:lpstr>Helvetica</vt:lpstr>
      <vt:lpstr>Symbol</vt:lpstr>
      <vt:lpstr>Times New Roman</vt:lpstr>
      <vt:lpstr>Wingdings</vt:lpstr>
      <vt:lpstr>Office Theme</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وعظ العهد القديم على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12</cp:revision>
  <dcterms:created xsi:type="dcterms:W3CDTF">2023-04-27T05:12:02Z</dcterms:created>
  <dcterms:modified xsi:type="dcterms:W3CDTF">2024-06-24T03:47:38Z</dcterms:modified>
</cp:coreProperties>
</file>